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778" r:id="rId4"/>
  </p:sldMasterIdLst>
  <p:notesMasterIdLst>
    <p:notesMasterId r:id="rId39"/>
  </p:notesMasterIdLst>
  <p:sldIdLst>
    <p:sldId id="348" r:id="rId5"/>
    <p:sldId id="368" r:id="rId6"/>
    <p:sldId id="266" r:id="rId7"/>
    <p:sldId id="369" r:id="rId8"/>
    <p:sldId id="364" r:id="rId9"/>
    <p:sldId id="301" r:id="rId10"/>
    <p:sldId id="355" r:id="rId11"/>
    <p:sldId id="258" r:id="rId12"/>
    <p:sldId id="303" r:id="rId13"/>
    <p:sldId id="305" r:id="rId14"/>
    <p:sldId id="304" r:id="rId15"/>
    <p:sldId id="293" r:id="rId16"/>
    <p:sldId id="356" r:id="rId17"/>
    <p:sldId id="275" r:id="rId18"/>
    <p:sldId id="276" r:id="rId19"/>
    <p:sldId id="503" r:id="rId20"/>
    <p:sldId id="314" r:id="rId21"/>
    <p:sldId id="504" r:id="rId22"/>
    <p:sldId id="381" r:id="rId23"/>
    <p:sldId id="382" r:id="rId24"/>
    <p:sldId id="372" r:id="rId25"/>
    <p:sldId id="505" r:id="rId26"/>
    <p:sldId id="261" r:id="rId27"/>
    <p:sldId id="506" r:id="rId28"/>
    <p:sldId id="507" r:id="rId29"/>
    <p:sldId id="508" r:id="rId30"/>
    <p:sldId id="494" r:id="rId31"/>
    <p:sldId id="509" r:id="rId32"/>
    <p:sldId id="510" r:id="rId33"/>
    <p:sldId id="511" r:id="rId34"/>
    <p:sldId id="512" r:id="rId35"/>
    <p:sldId id="513" r:id="rId36"/>
    <p:sldId id="386" r:id="rId37"/>
    <p:sldId id="491"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364"/>
            <p14:sldId id="301"/>
            <p14:sldId id="355"/>
          </p14:sldIdLst>
        </p14:section>
        <p14:section name="Introduction" id="{6F7B122B-5F75-D045-A277-992ABBD793C1}">
          <p14:sldIdLst>
            <p14:sldId id="258"/>
            <p14:sldId id="303"/>
            <p14:sldId id="305"/>
            <p14:sldId id="304"/>
            <p14:sldId id="293"/>
            <p14:sldId id="356"/>
            <p14:sldId id="275"/>
            <p14:sldId id="276"/>
            <p14:sldId id="503"/>
          </p14:sldIdLst>
        </p14:section>
        <p14:section name="Talk Tasks and CfUs" id="{4C9413DB-D0EA-4B28-BCAD-DF427EF851DC}">
          <p14:sldIdLst>
            <p14:sldId id="314"/>
            <p14:sldId id="504"/>
            <p14:sldId id="381"/>
            <p14:sldId id="382"/>
          </p14:sldIdLst>
        </p14:section>
        <p14:section name="IP/Activity section" id="{7BE6C088-FF53-8841-BAB4-205CA899FCE1}">
          <p14:sldIdLst>
            <p14:sldId id="372"/>
            <p14:sldId id="505"/>
            <p14:sldId id="261"/>
            <p14:sldId id="506"/>
            <p14:sldId id="507"/>
            <p14:sldId id="508"/>
            <p14:sldId id="494"/>
            <p14:sldId id="509"/>
            <p14:sldId id="510"/>
            <p14:sldId id="511"/>
            <p14:sldId id="512"/>
            <p14:sldId id="513"/>
            <p14:sldId id="386"/>
            <p14:sldId id="491"/>
          </p14:sldIdLst>
        </p14:section>
      </p14:sectionLst>
    </p:ex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490"/>
    <p:restoredTop sz="72354" autoAdjust="0"/>
  </p:normalViewPr>
  <p:slideViewPr>
    <p:cSldViewPr snapToGrid="0">
      <p:cViewPr varScale="1">
        <p:scale>
          <a:sx n="70" d="100"/>
          <a:sy n="70" d="100"/>
        </p:scale>
        <p:origin x="280"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7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Century Gothic" panose="020B0502020202020204" pitchFamily="34" charset="0"/>
              </a:rPr>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Century Gothic" panose="020B0502020202020204" pitchFamily="34" charset="0"/>
              </a:rPr>
              <a:t>So we can define concentration is the mass of a solute in a certain volume of solvent. Think about it, if you have a bigger mass of solute (like salt) in a certain volume of solvent (like water), then you will have a higher concentration of solution.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Century Gothic" panose="020B0502020202020204" pitchFamily="34" charset="0"/>
              </a:rPr>
              <a:t>We measure mass in grams, and volume in dm</a:t>
            </a:r>
            <a:r>
              <a:rPr kumimoji="0" lang="en-GB" sz="1200" b="0" i="0" u="none" strike="noStrike" kern="1200" cap="none" spc="0" normalizeH="0" baseline="30000" noProof="0" dirty="0">
                <a:ln>
                  <a:noFill/>
                </a:ln>
                <a:effectLst/>
                <a:uLnTx/>
                <a:uFillTx/>
                <a:latin typeface="Century Gothic" panose="020B0502020202020204" pitchFamily="34" charset="0"/>
              </a:rPr>
              <a:t>3</a:t>
            </a:r>
            <a:r>
              <a:rPr kumimoji="0" lang="en-GB" sz="1200" b="0" i="0" u="none" strike="noStrike" kern="1200" cap="none" spc="0" normalizeH="0" baseline="0" noProof="0" dirty="0">
                <a:ln>
                  <a:noFill/>
                </a:ln>
                <a:effectLst/>
                <a:uLnTx/>
                <a:uFillTx/>
                <a:latin typeface="Century Gothic" panose="020B0502020202020204" pitchFamily="34" charset="0"/>
              </a:rPr>
              <a:t>, so the unit of concentration is g/dm</a:t>
            </a:r>
            <a:r>
              <a:rPr kumimoji="0" lang="en-GB" sz="1200" b="0" i="0" u="none" strike="noStrike" kern="1200" cap="none" spc="0" normalizeH="0" baseline="30000" noProof="0" dirty="0">
                <a:ln>
                  <a:noFill/>
                </a:ln>
                <a:effectLst/>
                <a:uLnTx/>
                <a:uFillTx/>
                <a:latin typeface="Century Gothic" panose="020B0502020202020204" pitchFamily="34" charset="0"/>
              </a:rPr>
              <a:t>3</a:t>
            </a:r>
            <a:r>
              <a:rPr kumimoji="0" lang="en-GB" sz="1200" b="0" i="0" u="none" strike="noStrike" kern="1200" cap="none" spc="0" normalizeH="0" baseline="0" noProof="0" dirty="0">
                <a:ln>
                  <a:noFill/>
                </a:ln>
                <a:effectLst/>
                <a:uLnTx/>
                <a:uFillTx/>
                <a:latin typeface="Century Gothic" panose="020B0502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Century Gothic" panose="020B0502020202020204" pitchFamily="34" charset="0"/>
              </a:rPr>
              <a:t>Display the diagrams.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i="0" u="none" strike="noStrike" kern="1200" cap="none" spc="0" normalizeH="0" baseline="0" noProof="0" dirty="0">
                <a:ln>
                  <a:noFill/>
                </a:ln>
                <a:effectLst/>
                <a:uLnTx/>
                <a:uFillTx/>
                <a:latin typeface="Century Gothic" panose="020B0502020202020204" pitchFamily="34" charset="0"/>
              </a:rPr>
              <a:t>You can increase the concentration of a solution by adding more solute or less solvent. You can decrease the concentration by adding more solvent or less solute. </a:t>
            </a:r>
            <a:r>
              <a:rPr kumimoji="0" lang="en-GB" sz="1200" b="1" i="0" u="none" strike="noStrike" kern="1200" cap="none" spc="0" normalizeH="0" baseline="0" noProof="0" dirty="0">
                <a:ln>
                  <a:noFill/>
                </a:ln>
                <a:effectLst/>
                <a:uLnTx/>
                <a:uFillTx/>
                <a:latin typeface="Century Gothic" panose="020B0502020202020204" pitchFamily="34" charset="0"/>
              </a:rPr>
              <a:t>Demonstrate this concept using the squash from earlier in the lesson.</a:t>
            </a:r>
          </a:p>
          <a:p>
            <a:endParaRPr lang="en-US" dirty="0"/>
          </a:p>
          <a:p>
            <a:r>
              <a:rPr lang="en-US" b="1" dirty="0"/>
              <a:t>Teacher note:</a:t>
            </a:r>
          </a:p>
          <a:p>
            <a:r>
              <a:rPr lang="en-US" dirty="0"/>
              <a:t>Students have now met the idea of moles. In the next lesson they will meet another unit of concentration: mol/dm</a:t>
            </a:r>
            <a:r>
              <a:rPr lang="en-US" baseline="30000" dirty="0"/>
              <a:t>3</a:t>
            </a:r>
            <a:r>
              <a:rPr lang="en-US" baseline="0" dirty="0"/>
              <a:t>, which is chemistry only content. Until then point, we will use g/dm</a:t>
            </a:r>
            <a:r>
              <a:rPr lang="en-US" baseline="30000" dirty="0"/>
              <a:t>3</a:t>
            </a:r>
            <a:r>
              <a:rPr lang="en-US" baseline="0" dirty="0"/>
              <a:t> for concentration calculations.</a:t>
            </a:r>
          </a:p>
          <a:p>
            <a:r>
              <a:rPr lang="en-US" baseline="0" dirty="0"/>
              <a:t>g/dm</a:t>
            </a:r>
            <a:r>
              <a:rPr lang="en-US" baseline="30000" dirty="0"/>
              <a:t>3</a:t>
            </a:r>
            <a:r>
              <a:rPr lang="en-US" baseline="0" dirty="0"/>
              <a:t> can also be written as g dm</a:t>
            </a:r>
            <a:r>
              <a:rPr lang="en-US" baseline="30000" dirty="0"/>
              <a:t>-3</a:t>
            </a:r>
            <a:r>
              <a:rPr lang="en-US" baseline="0" dirty="0"/>
              <a:t> . For now, we will only use the former to avoid confusion, but be aware that some other textbooks and resources might use the latter.</a:t>
            </a:r>
          </a:p>
          <a:p>
            <a:endParaRPr lang="en-GB" dirty="0"/>
          </a:p>
          <a:p>
            <a:r>
              <a:rPr lang="en-GB" dirty="0" err="1"/>
              <a:t>PhET</a:t>
            </a:r>
            <a:r>
              <a:rPr lang="en-GB" dirty="0"/>
              <a:t> link:</a:t>
            </a:r>
          </a:p>
          <a:p>
            <a:r>
              <a:rPr lang="en-GB" dirty="0"/>
              <a:t>https://</a:t>
            </a:r>
            <a:r>
              <a:rPr lang="en-GB" dirty="0" err="1"/>
              <a:t>phet.colorado.edu</a:t>
            </a:r>
            <a:r>
              <a:rPr lang="en-GB" dirty="0"/>
              <a:t>/</a:t>
            </a:r>
            <a:r>
              <a:rPr lang="en-GB" dirty="0" err="1"/>
              <a:t>en</a:t>
            </a:r>
            <a:r>
              <a:rPr lang="en-GB" dirty="0"/>
              <a:t>/simulation/concentration (there are links here to embed the animation into your slide or it can be played directly from the website).</a:t>
            </a:r>
          </a:p>
          <a:p>
            <a:endParaRPr lang="en-GB" dirty="0"/>
          </a:p>
          <a:p>
            <a:r>
              <a:rPr lang="en-GB" dirty="0"/>
              <a:t>Use this animation to demonstrate what happens to the concentration of a solution as the amount of solute increases – avoid using the meter at this stage as it measures the solution in mol/L (it is an American animation).</a:t>
            </a:r>
          </a:p>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2173223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exposition:</a:t>
            </a:r>
          </a:p>
          <a:p>
            <a:r>
              <a:rPr lang="en-US" b="0" dirty="0"/>
              <a:t>Sometimes when you are given a number in one unit, you will have to figure out what that number is in another unit. We call this unit conversion.</a:t>
            </a:r>
          </a:p>
          <a:p>
            <a:r>
              <a:rPr lang="en-US" b="0" dirty="0"/>
              <a:t>You’ve done this lots of times before, for example, if I asked you </a:t>
            </a:r>
            <a:r>
              <a:rPr lang="en-US" b="0" i="1" dirty="0"/>
              <a:t>what 200 cm is in m, you would say</a:t>
            </a:r>
            <a:r>
              <a:rPr lang="en-US" b="0" dirty="0"/>
              <a:t>….</a:t>
            </a:r>
            <a:r>
              <a:rPr lang="en-US" b="1" dirty="0"/>
              <a:t>2 m</a:t>
            </a:r>
            <a:r>
              <a:rPr lang="en-US" b="0" dirty="0"/>
              <a:t>. You have converted the unit from cm to m.</a:t>
            </a:r>
          </a:p>
          <a:p>
            <a:r>
              <a:rPr lang="en-US" b="0" i="1" dirty="0"/>
              <a:t>What is 1 minute in seconds? </a:t>
            </a:r>
            <a:r>
              <a:rPr lang="en-US" b="1" i="1" dirty="0"/>
              <a:t>60 seconds. </a:t>
            </a:r>
            <a:r>
              <a:rPr lang="en-US" b="0" i="0" dirty="0"/>
              <a:t>There again you converted a unit. You can do that because you know that in one minute there is 60 seconds, so in two minutes there must be 120 seconds, etc.</a:t>
            </a:r>
          </a:p>
          <a:p>
            <a:r>
              <a:rPr lang="en-US" b="0" i="0" dirty="0"/>
              <a:t>Now lets do the same thing but with units of volume.</a:t>
            </a:r>
          </a:p>
          <a:p>
            <a:r>
              <a:rPr lang="en-US" b="0" i="0" dirty="0"/>
              <a:t>Like we said before, 1 dm</a:t>
            </a:r>
            <a:r>
              <a:rPr lang="en-US" b="0" i="0" baseline="30000" dirty="0"/>
              <a:t>3</a:t>
            </a:r>
            <a:r>
              <a:rPr lang="en-US" b="0" i="0" baseline="0" dirty="0"/>
              <a:t> = 1 L = 1000 cm</a:t>
            </a:r>
            <a:r>
              <a:rPr lang="en-US" b="0" i="0" baseline="30000" dirty="0"/>
              <a:t>3</a:t>
            </a:r>
            <a:endParaRPr lang="en-US" b="0" i="1" dirty="0"/>
          </a:p>
          <a:p>
            <a:r>
              <a:rPr lang="en-US" dirty="0"/>
              <a:t>Because 1 dm</a:t>
            </a:r>
            <a:r>
              <a:rPr lang="en-US" baseline="30000" dirty="0"/>
              <a:t>3</a:t>
            </a:r>
            <a:r>
              <a:rPr lang="en-US" baseline="0" dirty="0"/>
              <a:t> = 1 L, you do not need to convert the numbers. If you are given a volume in L, it will be the same in dm</a:t>
            </a:r>
            <a:r>
              <a:rPr lang="en-US" baseline="30000" dirty="0"/>
              <a:t>3</a:t>
            </a:r>
            <a:r>
              <a:rPr lang="en-US" baseline="0" dirty="0"/>
              <a:t>. 27 L = 27 dm</a:t>
            </a:r>
            <a:r>
              <a:rPr lang="en-US" baseline="30000" dirty="0"/>
              <a:t>3</a:t>
            </a:r>
            <a:r>
              <a:rPr lang="en-US" baseline="0" dirty="0"/>
              <a:t>.</a:t>
            </a:r>
          </a:p>
          <a:p>
            <a:r>
              <a:rPr lang="en-US" baseline="0" dirty="0"/>
              <a:t>Now because 1 dm</a:t>
            </a:r>
            <a:r>
              <a:rPr lang="en-US" baseline="30000" dirty="0"/>
              <a:t>3</a:t>
            </a:r>
            <a:r>
              <a:rPr lang="en-US" baseline="0" dirty="0"/>
              <a:t> = 1000 cm</a:t>
            </a:r>
            <a:r>
              <a:rPr lang="en-US" baseline="30000" dirty="0"/>
              <a:t>3</a:t>
            </a:r>
            <a:r>
              <a:rPr lang="en-US" baseline="0" dirty="0"/>
              <a:t>, to change a number in dm</a:t>
            </a:r>
            <a:r>
              <a:rPr lang="en-US" baseline="30000" dirty="0"/>
              <a:t>3</a:t>
            </a:r>
            <a:r>
              <a:rPr lang="en-US" baseline="0" dirty="0"/>
              <a:t> to cm</a:t>
            </a:r>
            <a:r>
              <a:rPr lang="en-US" baseline="30000" dirty="0"/>
              <a:t>3</a:t>
            </a:r>
            <a:r>
              <a:rPr lang="en-US" baseline="0" dirty="0"/>
              <a:t> you need to multiply it by 1000. so 2 dm</a:t>
            </a:r>
            <a:r>
              <a:rPr lang="en-US" baseline="30000" dirty="0"/>
              <a:t>3</a:t>
            </a:r>
            <a:r>
              <a:rPr lang="en-US" baseline="0" dirty="0"/>
              <a:t> = 2000 cm</a:t>
            </a:r>
            <a:r>
              <a:rPr lang="en-US" baseline="30000" dirty="0"/>
              <a:t>3</a:t>
            </a:r>
            <a:r>
              <a:rPr lang="en-US" baseline="0" dirty="0"/>
              <a:t>. And to go back the other way, from cm</a:t>
            </a:r>
            <a:r>
              <a:rPr lang="en-US" baseline="30000" dirty="0"/>
              <a:t>3</a:t>
            </a:r>
            <a:r>
              <a:rPr lang="en-US" baseline="0" dirty="0"/>
              <a:t> to dm</a:t>
            </a:r>
            <a:r>
              <a:rPr lang="en-US" baseline="30000" dirty="0"/>
              <a:t>3</a:t>
            </a:r>
            <a:r>
              <a:rPr lang="en-US" baseline="0" dirty="0"/>
              <a:t> you have to divide by 1000, so 20,000 cm</a:t>
            </a:r>
            <a:r>
              <a:rPr lang="en-US" baseline="30000" dirty="0"/>
              <a:t>3</a:t>
            </a:r>
            <a:r>
              <a:rPr lang="en-US" baseline="0" dirty="0"/>
              <a:t> is the same as 20 dm</a:t>
            </a:r>
            <a:r>
              <a:rPr lang="en-US" baseline="30000" dirty="0"/>
              <a:t>3</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Why do we have two different ways of saying the same thing? </a:t>
            </a:r>
            <a:r>
              <a:rPr lang="en-US" b="1" i="1" baseline="0" dirty="0"/>
              <a:t>The units are useful in different scenarios. Seconds is more useful when timing short events precisely. Minutes are more suited to less precise measurements, like the length of an assessment or a lesson. Hours, days, weeks, months, years all are useful for different things. The same applies to most other things that we measure. Volume can be measured in lots of different units.</a:t>
            </a:r>
            <a:endParaRPr lang="en-US" b="1" i="1" baseline="0"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33437075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The only correct statement here is ‘The sugar breaks up into smaller pieces and mixes with the water’. The other statements all represent common misconceptions.</a:t>
            </a:r>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4088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Answer: A</a:t>
            </a:r>
          </a:p>
          <a:p>
            <a:endParaRPr lang="en-GB" b="1" dirty="0"/>
          </a:p>
          <a:p>
            <a:r>
              <a:rPr lang="en-GB" b="1" dirty="0"/>
              <a:t>Note: </a:t>
            </a:r>
            <a:r>
              <a:rPr lang="en-GB" b="0" dirty="0"/>
              <a:t>Each magnifying glass is observing the same volume of liquid.</a:t>
            </a:r>
          </a:p>
          <a:p>
            <a:endParaRPr lang="en-GB" b="1" dirty="0"/>
          </a:p>
          <a:p>
            <a:r>
              <a:rPr lang="en-GB" b="1" dirty="0"/>
              <a:t>Image source</a:t>
            </a:r>
            <a:r>
              <a:rPr lang="en-GB" dirty="0"/>
              <a:t>: </a:t>
            </a:r>
            <a:r>
              <a:rPr lang="en-GB" dirty="0" err="1"/>
              <a:t>Pixabay</a:t>
            </a:r>
            <a:endParaRPr lang="en-GB" dirty="0"/>
          </a:p>
        </p:txBody>
      </p:sp>
      <p:sp>
        <p:nvSpPr>
          <p:cNvPr id="4" name="Slide Number Placeholder 3"/>
          <p:cNvSpPr>
            <a:spLocks noGrp="1"/>
          </p:cNvSpPr>
          <p:nvPr>
            <p:ph type="sldNum" sz="quarter" idx="5"/>
          </p:nvPr>
        </p:nvSpPr>
        <p:spPr/>
        <p:txBody>
          <a:bodyPr/>
          <a:lstStyle/>
          <a:p>
            <a:fld id="{EE16D040-A92D-444A-AC70-98838855C498}" type="slidenum">
              <a:rPr lang="en-US" smtClean="0"/>
              <a:t>13</a:t>
            </a:fld>
            <a:endParaRPr lang="en-US"/>
          </a:p>
        </p:txBody>
      </p:sp>
    </p:spTree>
    <p:extLst>
      <p:ext uri="{BB962C8B-B14F-4D97-AF65-F5344CB8AC3E}">
        <p14:creationId xmlns:p14="http://schemas.microsoft.com/office/powerpoint/2010/main" val="2740818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introduce </a:t>
            </a:r>
            <a:r>
              <a:rPr lang="en-GB" baseline="0" dirty="0"/>
              <a:t>new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It is helpful to be able to demonstrate this for students in a practical way as you talk through the slide. Have a solution (say of salt and water) in front of you, to show the solute mass and volume of the solution as an example.</a:t>
            </a:r>
            <a:endParaRPr lang="en-GB" dirty="0"/>
          </a:p>
          <a:p>
            <a:endParaRPr lang="en-GB" dirty="0"/>
          </a:p>
          <a:p>
            <a:r>
              <a:rPr lang="en-GB" dirty="0"/>
              <a:t>This activity introduces concentration in a </a:t>
            </a:r>
            <a:r>
              <a:rPr lang="en-GB" b="1" dirty="0"/>
              <a:t>quantitative </a:t>
            </a:r>
            <a:r>
              <a:rPr lang="en-GB" b="0" dirty="0"/>
              <a:t>way. </a:t>
            </a:r>
          </a:p>
          <a:p>
            <a:endParaRPr lang="en-GB" b="0" dirty="0"/>
          </a:p>
          <a:p>
            <a:r>
              <a:rPr lang="en-GB" b="1" dirty="0"/>
              <a:t>Note: It is incorrect to say: mass of solute dissolved in 1 dm</a:t>
            </a:r>
            <a:r>
              <a:rPr lang="en-GB" b="1" baseline="30000" dirty="0"/>
              <a:t>3</a:t>
            </a:r>
            <a:r>
              <a:rPr lang="en-GB" b="1" dirty="0"/>
              <a:t> of solvent. This is because the volume will increase when the solute is added/ dissolves.</a:t>
            </a:r>
            <a:endParaRPr lang="en-GB" b="1" baseline="30000" dirty="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2354683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introduce </a:t>
            </a:r>
            <a:r>
              <a:rPr lang="en-GB" baseline="0" dirty="0"/>
              <a:t>new learning.</a:t>
            </a:r>
            <a:endParaRPr lang="en-GB" dirty="0"/>
          </a:p>
          <a:p>
            <a:endParaRPr lang="en-GB" dirty="0"/>
          </a:p>
          <a:p>
            <a:r>
              <a:rPr lang="en-GB" dirty="0"/>
              <a:t>This activity introduces concentration in a </a:t>
            </a:r>
            <a:r>
              <a:rPr lang="en-GB" b="1" dirty="0"/>
              <a:t>quantitative </a:t>
            </a:r>
            <a:r>
              <a:rPr lang="en-GB" b="0" dirty="0"/>
              <a:t>way. Note: </a:t>
            </a:r>
            <a:r>
              <a:rPr lang="en-GB" b="1" dirty="0"/>
              <a:t>only HT Chemistry </a:t>
            </a:r>
            <a:r>
              <a:rPr lang="en-GB" b="0" dirty="0"/>
              <a:t>needs to know mol/ dm</a:t>
            </a:r>
            <a:r>
              <a:rPr lang="en-GB" b="0" baseline="30000" dirty="0"/>
              <a:t>3</a:t>
            </a:r>
          </a:p>
          <a:p>
            <a:endParaRPr lang="en-GB" b="0" baseline="0" dirty="0"/>
          </a:p>
          <a:p>
            <a:r>
              <a:rPr lang="en-GB" b="1" baseline="0" dirty="0"/>
              <a:t>Note:</a:t>
            </a:r>
            <a:r>
              <a:rPr lang="en-GB" b="0" baseline="0" dirty="0"/>
              <a:t> This topic is closely linked to </a:t>
            </a:r>
            <a:r>
              <a:rPr lang="en-GB" b="1" baseline="0" dirty="0"/>
              <a:t>titrations</a:t>
            </a:r>
            <a:r>
              <a:rPr lang="en-GB" b="0" baseline="0" dirty="0"/>
              <a:t> – which are a later part of this unit. </a:t>
            </a:r>
            <a:r>
              <a:rPr lang="en-GB" b="1" baseline="0" dirty="0"/>
              <a:t>The AQA specification statement: ‘If the volumes of the two solutions that react completely are known and the concentration of one solution is known, the concentration of the other solution can be calculated’ is covered later in this unit.</a:t>
            </a:r>
          </a:p>
          <a:p>
            <a:endParaRPr lang="en-GB" b="1" baseline="0" dirty="0"/>
          </a:p>
          <a:p>
            <a:r>
              <a:rPr lang="en-GB" b="0" baseline="0" dirty="0"/>
              <a:t>Image from </a:t>
            </a:r>
            <a:r>
              <a:rPr lang="en-GB" b="0" baseline="0" dirty="0" err="1"/>
              <a:t>pixabay</a:t>
            </a: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2572352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3925" y="952500"/>
            <a:ext cx="8466138" cy="4762500"/>
          </a:xfrm>
        </p:spPr>
      </p:sp>
      <p:sp>
        <p:nvSpPr>
          <p:cNvPr id="3" name="Notes Placeholder 2"/>
          <p:cNvSpPr>
            <a:spLocks noGrp="1"/>
          </p:cNvSpPr>
          <p:nvPr>
            <p:ph type="body" idx="1"/>
          </p:nvPr>
        </p:nvSpPr>
        <p:spPr/>
        <p:txBody>
          <a:bodyPr/>
          <a:lstStyle/>
          <a:p>
            <a:endParaRPr lang="en-GB"/>
          </a:p>
          <a:p>
            <a:endParaRPr lang="en-GB"/>
          </a:p>
          <a:p>
            <a:endParaRPr lang="en-GB"/>
          </a:p>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4DDBBC-D42C-4F97-A1B4-0B4B95B64C96}"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6463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1627285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to check</a:t>
            </a:r>
            <a:r>
              <a:rPr lang="en-GB" baseline="0"/>
              <a:t> that key knowledge from the introduce phase has been learnt and understood.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a:t>You may wish to provide students with white boards to enable them to carry out calculations.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r>
              <a:rPr lang="en-GB"/>
              <a:t>1F; 2T; 3T; 4F; 5T;</a:t>
            </a:r>
          </a:p>
        </p:txBody>
      </p:sp>
      <p:sp>
        <p:nvSpPr>
          <p:cNvPr id="4" name="Slide Number Placeholder 3"/>
          <p:cNvSpPr>
            <a:spLocks noGrp="1"/>
          </p:cNvSpPr>
          <p:nvPr>
            <p:ph type="sldNum" sz="quarter" idx="10"/>
          </p:nvPr>
        </p:nvSpPr>
        <p:spPr/>
        <p:txBody>
          <a:bodyPr/>
          <a:lstStyle/>
          <a:p>
            <a:fld id="{4B7F327E-D879-4193-B0D7-BEE89950DB5C}" type="slidenum">
              <a:rPr lang="en-GB" smtClean="0"/>
              <a:t>18</a:t>
            </a:fld>
            <a:endParaRPr lang="en-GB"/>
          </a:p>
        </p:txBody>
      </p:sp>
    </p:spTree>
    <p:extLst>
      <p:ext uri="{BB962C8B-B14F-4D97-AF65-F5344CB8AC3E}">
        <p14:creationId xmlns:p14="http://schemas.microsoft.com/office/powerpoint/2010/main" val="506375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19</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Calculate the relative formula mass of water (H</a:t>
            </a:r>
            <a:r>
              <a:rPr lang="en-GB" sz="1200" b="0" i="0" u="none" strike="noStrike" cap="none" baseline="-25000" dirty="0">
                <a:solidFill>
                  <a:srgbClr val="1F3864"/>
                </a:solidFill>
                <a:latin typeface="Century Gothic"/>
                <a:ea typeface="Century Gothic"/>
                <a:cs typeface="Century Gothic"/>
                <a:sym typeface="Century Gothic"/>
              </a:rPr>
              <a:t>2</a:t>
            </a:r>
            <a:r>
              <a:rPr lang="en-GB" sz="1200" b="0" i="0" u="none" strike="noStrike" cap="none" dirty="0">
                <a:solidFill>
                  <a:srgbClr val="1F3864"/>
                </a:solidFill>
                <a:latin typeface="Century Gothic"/>
                <a:ea typeface="Century Gothic"/>
                <a:cs typeface="Century Gothic"/>
                <a:sym typeface="Century Gothic"/>
              </a:rPr>
              <a:t>O).</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Calculate the percentage by mass of oxygen in calcium carbonate.</a:t>
            </a:r>
            <a:endParaRPr lang="en-GB" sz="1200" b="0"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sym typeface="Century Gothic"/>
              </a:rPr>
              <a:t>(2x1)+16 = 18</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(16x3)/100 x100 = 48 %</a:t>
            </a:r>
            <a:endParaRPr lang="en-GB" dirty="0"/>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20</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2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a:p>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23</a:t>
            </a:fld>
            <a:endParaRPr lang="en-GB"/>
          </a:p>
        </p:txBody>
      </p:sp>
    </p:spTree>
    <p:extLst>
      <p:ext uri="{BB962C8B-B14F-4D97-AF65-F5344CB8AC3E}">
        <p14:creationId xmlns:p14="http://schemas.microsoft.com/office/powerpoint/2010/main" val="18358137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64977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Q1.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A, it suggests they have multiplied by 10000 instead of 1000. </a:t>
            </a:r>
            <a:r>
              <a:rPr lang="en-GB" i="1" baseline="0" dirty="0"/>
              <a:t>To fix-it, give the student some more unit conversions to practise. Use slide 7 to reteach the method for converting from one unit to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C, it suggests they have divided by 1000 instead of multiplying by 1000 to convert dm</a:t>
            </a:r>
            <a:r>
              <a:rPr lang="en-GB" baseline="30000" dirty="0"/>
              <a:t>3</a:t>
            </a:r>
            <a:r>
              <a:rPr lang="en-GB" baseline="0" dirty="0"/>
              <a:t> to cm</a:t>
            </a:r>
            <a:r>
              <a:rPr lang="en-GB" baseline="30000" dirty="0"/>
              <a:t>3</a:t>
            </a:r>
            <a:r>
              <a:rPr lang="en-GB" baseline="0" dirty="0"/>
              <a:t>. </a:t>
            </a:r>
            <a:r>
              <a:rPr lang="en-GB" i="1" baseline="0" dirty="0"/>
              <a:t>To fix it, reteach how to convert from one unit to another, using slide 7 to help. Give students some unit conversions to practice.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Q2.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A, it suggests that they have multiplied the mass and volume instead of dividing. If students answer C, it suggests that they have divided volume by mass instead of the other way around. </a:t>
            </a:r>
            <a:r>
              <a:rPr lang="en-GB" i="1" baseline="0" dirty="0"/>
              <a:t>To fix it, remind the student of the correct formula to calculate concentration. Model the method to work this calculation out, and then give the student some similar calculations to try.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Q3.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baseline="0" dirty="0"/>
              <a:t>If students answer A, they have done the correct calculation but not converted the volume to dm</a:t>
            </a:r>
            <a:r>
              <a:rPr lang="en-GB" i="0" baseline="30000" dirty="0"/>
              <a:t>3</a:t>
            </a:r>
            <a:r>
              <a:rPr lang="en-GB" i="0" baseline="0" dirty="0"/>
              <a:t>. If students answer B, they have converted the volume to dm</a:t>
            </a:r>
            <a:r>
              <a:rPr lang="en-GB" i="0" baseline="30000" dirty="0"/>
              <a:t>3</a:t>
            </a:r>
            <a:r>
              <a:rPr lang="en-GB" i="0" baseline="0" dirty="0"/>
              <a:t> but divided concentration by volume. </a:t>
            </a:r>
            <a:r>
              <a:rPr lang="en-GB" i="1" baseline="0" dirty="0"/>
              <a:t>To fix it, give students more calculation practice with conversions. </a:t>
            </a:r>
            <a:endParaRPr lang="en-GB" i="0" baseline="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g</a:t>
            </a:r>
            <a:endParaRPr lang="en-GB" sz="1200" b="0" i="0" u="none" strike="noStrike" cap="none" baseline="30000"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7875 cm</a:t>
            </a:r>
            <a:r>
              <a:rPr lang="en-GB" sz="1200" b="0" i="0" u="none" strike="noStrike" cap="none" baseline="30000" dirty="0">
                <a:solidFill>
                  <a:srgbClr val="1F3864"/>
                </a:solidFill>
                <a:latin typeface="Century Gothic"/>
                <a:sym typeface="Century Gothic"/>
              </a:rPr>
              <a:t>3</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7.9 dm</a:t>
            </a:r>
            <a:r>
              <a:rPr lang="en-GB" sz="1200" b="0" i="0" u="none" strike="noStrike" cap="none" baseline="30000" dirty="0">
                <a:solidFill>
                  <a:srgbClr val="1F3864"/>
                </a:solidFill>
                <a:latin typeface="Century Gothic"/>
                <a:sym typeface="Century Gothic"/>
              </a:rPr>
              <a:t>3</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baseline="30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Big idea: Reactions rearrange matter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the previous lesson, students will review the concept of concentration and the calculation of concentration using g/dm3 from C3.2. In the next lesson, which is chemistry only, students will then build on this when calculating concentration in mol/dm3.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a:r>
              <a:rPr lang="en-GB" sz="1200" b="1" kern="1200" dirty="0">
                <a:solidFill>
                  <a:schemeClr val="tx1"/>
                </a:solidFill>
                <a:effectLst/>
                <a:latin typeface="+mn-lt"/>
                <a:ea typeface="+mn-ea"/>
                <a:cs typeface="+mn-cs"/>
              </a:rPr>
              <a:t>Suggested Hook:</a:t>
            </a:r>
          </a:p>
          <a:p>
            <a:pPr marL="0"/>
            <a:r>
              <a:rPr lang="en-GB" b="0" i="0" dirty="0">
                <a:solidFill>
                  <a:srgbClr val="333333"/>
                </a:solidFill>
                <a:effectLst/>
                <a:latin typeface="open-sans"/>
              </a:rPr>
              <a:t>What does it mean if a bottle of squash is more concentrated than a carton?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C4.3.4 Lesson Objectives:</a:t>
            </a:r>
          </a:p>
          <a:p>
            <a:r>
              <a:rPr lang="en-US" sz="1800" dirty="0">
                <a:latin typeface="Century Gothic" panose="020B0502020202020204" pitchFamily="34" charset="0"/>
              </a:rPr>
              <a:t>Critical: Define concentration</a:t>
            </a:r>
          </a:p>
          <a:p>
            <a:r>
              <a:rPr lang="en-US" sz="1800" dirty="0">
                <a:latin typeface="Century Gothic" panose="020B0502020202020204" pitchFamily="34" charset="0"/>
              </a:rPr>
              <a:t>Key skill: Convert between cm</a:t>
            </a:r>
            <a:r>
              <a:rPr lang="en-US" sz="1800" baseline="30000" dirty="0">
                <a:latin typeface="Century Gothic" panose="020B0502020202020204" pitchFamily="34" charset="0"/>
              </a:rPr>
              <a:t>3</a:t>
            </a:r>
            <a:r>
              <a:rPr lang="en-US" sz="1800" dirty="0">
                <a:latin typeface="Century Gothic" panose="020B0502020202020204" pitchFamily="34" charset="0"/>
              </a:rPr>
              <a:t> and dm</a:t>
            </a:r>
            <a:r>
              <a:rPr lang="en-US" sz="1800" baseline="30000" dirty="0">
                <a:latin typeface="Century Gothic" panose="020B0502020202020204" pitchFamily="34" charset="0"/>
              </a:rPr>
              <a:t>3</a:t>
            </a:r>
          </a:p>
          <a:p>
            <a:r>
              <a:rPr lang="en-US" sz="1800">
                <a:latin typeface="Century Gothic" panose="020B0502020202020204" pitchFamily="34" charset="0"/>
              </a:rPr>
              <a:t>Core: Calculate </a:t>
            </a:r>
            <a:r>
              <a:rPr lang="en-US" sz="1800" dirty="0">
                <a:latin typeface="Century Gothic" panose="020B0502020202020204" pitchFamily="34" charset="0"/>
              </a:rPr>
              <a:t>concentration from a given mass and volume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exit ticket.</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dirty="0"/>
          </a:p>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not included the two oxygen atoms. If students answer B, they have used the two for nitrogen rather than oxygen. </a:t>
            </a:r>
            <a:r>
              <a:rPr lang="en-GB" i="1" dirty="0"/>
              <a:t>To fix-it, give students lots more practice of Mr calculations.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likely entered the 0.02 incorrectly on the calculator, Missing zeroes is a common cause of lost marks in exams. If students answer C, they have made the common mistake of always assuming that a calculation will be large number/small number. </a:t>
            </a:r>
            <a:r>
              <a:rPr lang="en-GB" i="1" dirty="0"/>
              <a:t>To fix-it, give students further practice of identifying the number of atoms in 1 mole of different elements and compounds.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divided Mr by mass, again likely assuming that big number should be divided by small number. If students answer C, they have multiplied the given values. </a:t>
            </a:r>
            <a:r>
              <a:rPr lang="en-GB" i="1" dirty="0"/>
              <a:t>To fix-it, review the equation and give students plenty of practice solving for Mr and mass. </a:t>
            </a:r>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These slides are a review from C3.2.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activity introduces concentration in a </a:t>
            </a:r>
            <a:r>
              <a:rPr lang="en-GB" b="1" dirty="0"/>
              <a:t>qualitative</a:t>
            </a:r>
            <a:r>
              <a:rPr lang="en-GB" dirty="0"/>
              <a:t> way, before bringing in the quantitative.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is worth demonstrating the dilution of squash to show a dilution series, or to ask questions about what is happening to the </a:t>
            </a:r>
            <a:r>
              <a:rPr lang="en-GB" b="1" dirty="0"/>
              <a:t>mass </a:t>
            </a:r>
            <a:r>
              <a:rPr lang="en-GB" dirty="0"/>
              <a:t>of solute </a:t>
            </a:r>
            <a:r>
              <a:rPr lang="en-GB" b="1" dirty="0"/>
              <a:t>per unit volume </a:t>
            </a:r>
            <a:r>
              <a:rPr lang="en-GB" dirty="0"/>
              <a:t>as the dilution occurs. Be very clear regarding the meaning of the term ‘amount’ as students have now met amount of substance meaning moles. At this stage focus on mass in 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solution is composed of a solute and a solvent.</a:t>
            </a:r>
          </a:p>
          <a:p>
            <a:r>
              <a:rPr lang="en-GB" dirty="0"/>
              <a:t> • A solvent is the substance a solute dissolves in</a:t>
            </a:r>
          </a:p>
          <a:p>
            <a:r>
              <a:rPr lang="en-GB" dirty="0"/>
              <a:t> • A solute is the substance that dissolves in a solvent.</a:t>
            </a:r>
          </a:p>
          <a:p>
            <a:r>
              <a:rPr lang="en-GB" dirty="0"/>
              <a:t> • A saturated solution is a solution in which no more solute will dissolve</a:t>
            </a:r>
          </a:p>
          <a:p>
            <a:r>
              <a:rPr lang="en-GB" dirty="0"/>
              <a:t> • An unsaturated solution is a solution in which solute will dissolve</a:t>
            </a:r>
          </a:p>
          <a:p>
            <a:r>
              <a:rPr lang="en-GB" dirty="0"/>
              <a:t> • A substance is soluble if it will dissolve to form a solution</a:t>
            </a:r>
          </a:p>
          <a:p>
            <a:r>
              <a:rPr lang="en-GB" dirty="0"/>
              <a:t> • A substance is insoluble if it will not dissolve to form a solution</a:t>
            </a:r>
          </a:p>
          <a:p>
            <a:r>
              <a:rPr lang="en-GB" dirty="0"/>
              <a:t> • A solute dissolves when the solute particles fill in the spaces between the solvent particles</a:t>
            </a:r>
          </a:p>
          <a:p>
            <a:pPr lvl="0" algn="l"/>
            <a:r>
              <a:rPr lang="en-GB" dirty="0"/>
              <a:t>The concentration of a solution tells you how much solute is dissolved in a given volume of a solution. </a:t>
            </a:r>
          </a:p>
          <a:p>
            <a:endParaRPr lang="en-GB" dirty="0"/>
          </a:p>
          <a:p>
            <a:r>
              <a:rPr lang="en-GB" dirty="0"/>
              <a:t>The </a:t>
            </a:r>
            <a:r>
              <a:rPr lang="en-GB" dirty="0" err="1"/>
              <a:t>PhET</a:t>
            </a:r>
            <a:r>
              <a:rPr lang="en-GB" dirty="0"/>
              <a:t> animation can be used at any point in the introduction, suggested with slide 10. The link is: https://</a:t>
            </a:r>
            <a:r>
              <a:rPr lang="en-GB" dirty="0" err="1"/>
              <a:t>edu.rsc.org</a:t>
            </a:r>
            <a:r>
              <a:rPr lang="en-GB" dirty="0"/>
              <a:t>/</a:t>
            </a:r>
            <a:r>
              <a:rPr lang="en-GB" dirty="0" err="1"/>
              <a:t>download?ac</a:t>
            </a:r>
            <a:r>
              <a:rPr lang="en-GB" dirty="0"/>
              <a:t>=501331 or https://</a:t>
            </a:r>
            <a:r>
              <a:rPr lang="en-GB" dirty="0" err="1"/>
              <a:t>phet.colorado.edu</a:t>
            </a:r>
            <a:r>
              <a:rPr lang="en-GB" dirty="0"/>
              <a:t>/</a:t>
            </a:r>
            <a:r>
              <a:rPr lang="en-GB" dirty="0" err="1"/>
              <a:t>en</a:t>
            </a:r>
            <a:r>
              <a:rPr lang="en-GB" dirty="0"/>
              <a:t>/simulation/concentration</a:t>
            </a:r>
          </a:p>
          <a:p>
            <a:endParaRPr lang="en-GB" dirty="0">
              <a:cs typeface="Calibri"/>
            </a:endParaRPr>
          </a:p>
          <a:p>
            <a:r>
              <a:rPr lang="en-GB" dirty="0">
                <a:cs typeface="Calibri"/>
              </a:rPr>
              <a:t>Image source</a:t>
            </a:r>
          </a:p>
          <a:p>
            <a:r>
              <a:rPr lang="en-GB" dirty="0">
                <a:cs typeface="Calibri"/>
              </a:rPr>
              <a:t>https://</a:t>
            </a:r>
            <a:r>
              <a:rPr lang="en-GB" dirty="0" err="1">
                <a:cs typeface="Calibri"/>
              </a:rPr>
              <a:t>world.openfoodfacts.org</a:t>
            </a:r>
            <a:r>
              <a:rPr lang="en-GB" dirty="0">
                <a:cs typeface="Calibri"/>
              </a:rPr>
              <a:t>/product/9300673000484/blackcurrant-juice-syrup-</a:t>
            </a:r>
            <a:r>
              <a:rPr lang="en-GB" dirty="0" err="1">
                <a:cs typeface="Calibri"/>
              </a:rPr>
              <a:t>ribena</a:t>
            </a:r>
            <a:r>
              <a:rPr lang="en-GB" dirty="0">
                <a:cs typeface="Calibri"/>
              </a:rPr>
              <a:t> (creative commons)</a:t>
            </a:r>
          </a:p>
          <a:p>
            <a:r>
              <a:rPr lang="en-GB" dirty="0">
                <a:cs typeface="Calibri"/>
              </a:rPr>
              <a:t>https://</a:t>
            </a:r>
            <a:r>
              <a:rPr lang="en-GB" dirty="0" err="1">
                <a:cs typeface="Calibri"/>
              </a:rPr>
              <a:t>world.openfoodfacts.org</a:t>
            </a:r>
            <a:r>
              <a:rPr lang="en-GB" dirty="0">
                <a:cs typeface="Calibri"/>
              </a:rPr>
              <a:t>/product/5054267006102/</a:t>
            </a:r>
            <a:r>
              <a:rPr lang="en-GB" dirty="0" err="1">
                <a:cs typeface="Calibri"/>
              </a:rPr>
              <a:t>ribena</a:t>
            </a:r>
            <a:r>
              <a:rPr lang="en-GB" dirty="0">
                <a:cs typeface="Calibri"/>
              </a:rPr>
              <a:t>-blackcurrant (creative commons)</a:t>
            </a:r>
          </a:p>
          <a:p>
            <a:endParaRPr lang="en-GB" dirty="0">
              <a:cs typeface="Calibri"/>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690169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noProof="0" dirty="0"/>
              <a:t>Suggested exposition:</a:t>
            </a:r>
          </a:p>
          <a:p>
            <a:r>
              <a:rPr lang="en-GB" b="0" i="1" noProof="0" dirty="0"/>
              <a:t>What do we mean by volume? </a:t>
            </a:r>
            <a:r>
              <a:rPr lang="en-GB" b="1" i="1" noProof="0" dirty="0"/>
              <a:t>Volume is the amount of space that something takes up.</a:t>
            </a:r>
          </a:p>
          <a:p>
            <a:r>
              <a:rPr lang="en-GB" b="0" i="0" noProof="0" dirty="0"/>
              <a:t>Look at two chairs – they take up the same amount of space, so we can say that they have the same volume.</a:t>
            </a:r>
          </a:p>
          <a:p>
            <a:r>
              <a:rPr lang="en-GB" b="0" i="0" noProof="0" dirty="0"/>
              <a:t>Look at a beaker of water, we can read from the side the the volume of the liquid here is 250 cm</a:t>
            </a:r>
            <a:r>
              <a:rPr lang="en-GB" b="0" i="0" baseline="30000" noProof="0" dirty="0"/>
              <a:t>3</a:t>
            </a:r>
            <a:r>
              <a:rPr lang="en-GB" b="0" i="0" baseline="0" noProof="0" dirty="0"/>
              <a:t>. Now if I pour this liquid into another container, say this graduated cylinder, </a:t>
            </a:r>
            <a:r>
              <a:rPr lang="en-GB" b="0" i="1" baseline="0" noProof="0" dirty="0"/>
              <a:t>has the volume changed? </a:t>
            </a:r>
            <a:r>
              <a:rPr lang="en-GB" b="1" i="1" baseline="0" noProof="0" dirty="0"/>
              <a:t>No. </a:t>
            </a:r>
            <a:r>
              <a:rPr lang="en-GB" b="0" i="0" baseline="0" noProof="0" dirty="0"/>
              <a:t>The shape that this liquid takes up has changed, but the volume has not changed. If I poured this liquid all over the floor it would still have a volume of 250 cm</a:t>
            </a:r>
            <a:r>
              <a:rPr lang="en-GB" b="0" i="0" baseline="30000" noProof="0" dirty="0"/>
              <a:t>3</a:t>
            </a:r>
            <a:r>
              <a:rPr lang="en-GB" b="0" i="0" baseline="0" noProof="0" dirty="0"/>
              <a:t>.</a:t>
            </a:r>
          </a:p>
          <a:p>
            <a:r>
              <a:rPr lang="en-GB" b="0" i="1" baseline="0" noProof="0" dirty="0"/>
              <a:t>What are the units of volume? </a:t>
            </a:r>
            <a:r>
              <a:rPr lang="en-GB" b="0" i="0" baseline="0" noProof="0" dirty="0"/>
              <a:t>We’ve already mentioned one – cm</a:t>
            </a:r>
            <a:r>
              <a:rPr lang="en-GB" b="0" i="0" baseline="30000" noProof="0" dirty="0"/>
              <a:t>3</a:t>
            </a:r>
            <a:r>
              <a:rPr lang="en-GB" b="0" i="0" baseline="0" noProof="0" dirty="0"/>
              <a:t>. </a:t>
            </a:r>
            <a:r>
              <a:rPr lang="en-GB" b="0" i="1" baseline="0" noProof="0" dirty="0"/>
              <a:t>What are the others?</a:t>
            </a:r>
          </a:p>
          <a:p>
            <a:r>
              <a:rPr lang="en-GB" b="1" i="0" baseline="0" noProof="0" dirty="0"/>
              <a:t>Reveal the answers on the board once students have had time to list theirs and offer some answers.</a:t>
            </a:r>
            <a:endParaRPr lang="en-GB" b="1" i="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a:t>Cubic metres can also be said as metres cubed, cubic centimetres as centimetres cubed. </a:t>
            </a:r>
            <a:r>
              <a:rPr lang="en-GB" noProof="0" dirty="0">
                <a:cs typeface="Calibri"/>
              </a:rPr>
              <a:t>You should know from maths that volume = length x breadth x height, which is why the units are cubic rather than squared.</a:t>
            </a:r>
            <a:endParaRPr lang="en-GB" noProof="0" dirty="0"/>
          </a:p>
          <a:p>
            <a:r>
              <a:rPr lang="en-GB" noProof="0" dirty="0"/>
              <a:t>We also have litres – this is the volume we often buy milk in! and millilitres.</a:t>
            </a:r>
          </a:p>
          <a:p>
            <a:r>
              <a:rPr lang="en-GB" noProof="0" dirty="0"/>
              <a:t>Scientists use decimetres cubed as the unit of volume, and we write it </a:t>
            </a:r>
            <a:r>
              <a:rPr lang="en-GB" b="1" noProof="0" dirty="0"/>
              <a:t>like this</a:t>
            </a:r>
            <a:r>
              <a:rPr lang="en-GB" noProof="0" dirty="0"/>
              <a:t>, with a small ‘3’.</a:t>
            </a:r>
          </a:p>
          <a:p>
            <a:r>
              <a:rPr lang="en-GB" noProof="0" dirty="0"/>
              <a:t>1 dm</a:t>
            </a:r>
            <a:r>
              <a:rPr lang="en-GB" baseline="30000" noProof="0" dirty="0"/>
              <a:t>3</a:t>
            </a:r>
            <a:r>
              <a:rPr lang="en-GB" baseline="0" noProof="0" dirty="0"/>
              <a:t> is equal to 1 L. And that volume is the same as 1000 cm</a:t>
            </a:r>
            <a:r>
              <a:rPr lang="en-GB" baseline="30000" noProof="0" dirty="0"/>
              <a:t>3</a:t>
            </a:r>
            <a:r>
              <a:rPr lang="en-GB" baseline="0" noProof="0" dirty="0"/>
              <a:t>. These are just different ways of writing the same volume. It’s like saying 1 metre is the same as 100 cm</a:t>
            </a:r>
            <a:endParaRPr lang="en-GB" noProof="0" dirty="0"/>
          </a:p>
          <a:p>
            <a:endParaRPr lang="en-GB" noProof="0" dirty="0">
              <a:cs typeface="Calibri"/>
            </a:endParaRPr>
          </a:p>
        </p:txBody>
      </p:sp>
      <p:sp>
        <p:nvSpPr>
          <p:cNvPr id="4" name="Slide Number Placeholder 3"/>
          <p:cNvSpPr>
            <a:spLocks noGrp="1"/>
          </p:cNvSpPr>
          <p:nvPr>
            <p:ph type="sldNum" sz="quarter" idx="5"/>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627637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3217318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41156313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194284226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16771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85647997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539408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8415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92682024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101757965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13758294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9179637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146320253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50019936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10988421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82221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51673"/>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26.jpe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27.jpeg"/><Relationship Id="rId5" Type="http://schemas.openxmlformats.org/officeDocument/2006/relationships/image" Target="../media/image32.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FDF51-0FBF-B547-B5DF-F2AF53FD0489}"/>
              </a:ext>
            </a:extLst>
          </p:cNvPr>
          <p:cNvSpPr>
            <a:spLocks noGrp="1"/>
          </p:cNvSpPr>
          <p:nvPr>
            <p:ph type="title"/>
          </p:nvPr>
        </p:nvSpPr>
        <p:spPr/>
        <p:txBody>
          <a:bodyPr/>
          <a:lstStyle/>
          <a:p>
            <a:r>
              <a:rPr lang="en-US" dirty="0">
                <a:latin typeface="Century Gothic" panose="020B0502020202020204" pitchFamily="34" charset="0"/>
              </a:rPr>
              <a:t>Concentration</a:t>
            </a:r>
          </a:p>
        </p:txBody>
      </p:sp>
      <p:sp>
        <p:nvSpPr>
          <p:cNvPr id="4" name="TextBox 3">
            <a:extLst>
              <a:ext uri="{FF2B5EF4-FFF2-40B4-BE49-F238E27FC236}">
                <a16:creationId xmlns:a16="http://schemas.microsoft.com/office/drawing/2014/main" id="{CBDF67DE-26A1-7545-9C1E-22A196D870AE}"/>
              </a:ext>
            </a:extLst>
          </p:cNvPr>
          <p:cNvSpPr txBox="1"/>
          <p:nvPr/>
        </p:nvSpPr>
        <p:spPr>
          <a:xfrm>
            <a:off x="3986807" y="382922"/>
            <a:ext cx="391454" cy="461665"/>
          </a:xfrm>
          <a:prstGeom prst="rect">
            <a:avLst/>
          </a:prstGeom>
          <a:noFill/>
        </p:spPr>
        <p:txBody>
          <a:bodyPr wrap="none" rtlCol="0">
            <a:spAutoFit/>
          </a:bodyPr>
          <a:lstStyle/>
          <a:p>
            <a:r>
              <a:rPr lang="en-US" sz="2400" b="1" dirty="0">
                <a:solidFill>
                  <a:schemeClr val="accent1"/>
                </a:solidFill>
                <a:latin typeface="Century Gothic" panose="020B0502020202020204" pitchFamily="34" charset="0"/>
              </a:rPr>
              <a:t>g</a:t>
            </a:r>
          </a:p>
        </p:txBody>
      </p:sp>
      <p:sp>
        <p:nvSpPr>
          <p:cNvPr id="6" name="TextBox 5">
            <a:extLst>
              <a:ext uri="{FF2B5EF4-FFF2-40B4-BE49-F238E27FC236}">
                <a16:creationId xmlns:a16="http://schemas.microsoft.com/office/drawing/2014/main" id="{FDBF755D-A816-984A-84F1-A3EF4002DCC1}"/>
              </a:ext>
            </a:extLst>
          </p:cNvPr>
          <p:cNvSpPr txBox="1"/>
          <p:nvPr/>
        </p:nvSpPr>
        <p:spPr>
          <a:xfrm>
            <a:off x="8418358" y="461872"/>
            <a:ext cx="792205" cy="461665"/>
          </a:xfrm>
          <a:prstGeom prst="rect">
            <a:avLst/>
          </a:prstGeom>
          <a:noFill/>
        </p:spPr>
        <p:txBody>
          <a:bodyPr wrap="none" rtlCol="0">
            <a:spAutoFit/>
          </a:bodyPr>
          <a:lstStyle/>
          <a:p>
            <a:r>
              <a:rPr lang="en-US" sz="2400" b="1" dirty="0">
                <a:solidFill>
                  <a:schemeClr val="accent1"/>
                </a:solidFill>
                <a:latin typeface="Century Gothic" panose="020B0502020202020204" pitchFamily="34" charset="0"/>
              </a:rPr>
              <a:t>dm</a:t>
            </a:r>
            <a:r>
              <a:rPr lang="en-US" sz="2400" b="1" baseline="30000" dirty="0">
                <a:solidFill>
                  <a:schemeClr val="accent1"/>
                </a:solidFill>
                <a:latin typeface="Century Gothic" panose="020B0502020202020204" pitchFamily="34" charset="0"/>
              </a:rPr>
              <a:t>3</a:t>
            </a:r>
            <a:endParaRPr lang="en-US" sz="2400" b="1" dirty="0">
              <a:solidFill>
                <a:schemeClr val="accent1"/>
              </a:solidFill>
              <a:latin typeface="Century Gothic" panose="020B0502020202020204" pitchFamily="34" charset="0"/>
            </a:endParaRPr>
          </a:p>
        </p:txBody>
      </p:sp>
      <p:sp>
        <p:nvSpPr>
          <p:cNvPr id="8" name="TextBox 7">
            <a:extLst>
              <a:ext uri="{FF2B5EF4-FFF2-40B4-BE49-F238E27FC236}">
                <a16:creationId xmlns:a16="http://schemas.microsoft.com/office/drawing/2014/main" id="{8DD77D0F-46E7-0543-842E-63E24AAD9D08}"/>
              </a:ext>
            </a:extLst>
          </p:cNvPr>
          <p:cNvSpPr txBox="1"/>
          <p:nvPr/>
        </p:nvSpPr>
        <p:spPr>
          <a:xfrm>
            <a:off x="540000" y="1567305"/>
            <a:ext cx="5702202" cy="461665"/>
          </a:xfrm>
          <a:prstGeom prst="rect">
            <a:avLst/>
          </a:prstGeom>
          <a:noFill/>
        </p:spPr>
        <p:txBody>
          <a:bodyPr wrap="none" rtlCol="0">
            <a:spAutoFit/>
          </a:bodyPr>
          <a:lstStyle/>
          <a:p>
            <a:r>
              <a:rPr lang="en-US" sz="2400" b="1" dirty="0">
                <a:latin typeface="Century Gothic" panose="020B0502020202020204" pitchFamily="34" charset="0"/>
              </a:rPr>
              <a:t>So, the unit of concentration is g/dm</a:t>
            </a:r>
            <a:r>
              <a:rPr lang="en-US" sz="2400" b="1" baseline="30000" dirty="0">
                <a:latin typeface="Century Gothic" panose="020B0502020202020204" pitchFamily="34" charset="0"/>
              </a:rPr>
              <a:t>3</a:t>
            </a:r>
            <a:endParaRPr lang="en-US" sz="2400" b="1" dirty="0">
              <a:latin typeface="Century Gothic" panose="020B0502020202020204" pitchFamily="34" charset="0"/>
            </a:endParaRPr>
          </a:p>
        </p:txBody>
      </p:sp>
      <p:sp>
        <p:nvSpPr>
          <p:cNvPr id="10" name="Rectangle 9">
            <a:extLst>
              <a:ext uri="{FF2B5EF4-FFF2-40B4-BE49-F238E27FC236}">
                <a16:creationId xmlns:a16="http://schemas.microsoft.com/office/drawing/2014/main" id="{D06CF4CD-C76D-2542-A576-E3676F0E1296}"/>
              </a:ext>
            </a:extLst>
          </p:cNvPr>
          <p:cNvSpPr/>
          <p:nvPr/>
        </p:nvSpPr>
        <p:spPr>
          <a:xfrm>
            <a:off x="540000" y="929926"/>
            <a:ext cx="10451263" cy="461665"/>
          </a:xfrm>
          <a:prstGeom prst="rect">
            <a:avLst/>
          </a:prstGeom>
          <a:solidFill>
            <a:schemeClr val="accent1">
              <a:lumMod val="40000"/>
              <a:lumOff val="60000"/>
            </a:schemeClr>
          </a:solidFill>
        </p:spPr>
        <p:txBody>
          <a:bodyPr wrap="square">
            <a:spAutoFit/>
          </a:bodyPr>
          <a:lstStyle/>
          <a:p>
            <a:r>
              <a:rPr lang="en-US" sz="2400" dirty="0">
                <a:latin typeface="Century Gothic" panose="020B0502020202020204" pitchFamily="34" charset="0"/>
              </a:rPr>
              <a:t>Concentration is the </a:t>
            </a:r>
            <a:r>
              <a:rPr lang="en-US" sz="2400" b="1" dirty="0">
                <a:latin typeface="Century Gothic" panose="020B0502020202020204" pitchFamily="34" charset="0"/>
              </a:rPr>
              <a:t>mass</a:t>
            </a:r>
            <a:r>
              <a:rPr lang="en-US" sz="2400" dirty="0">
                <a:latin typeface="Century Gothic" panose="020B0502020202020204" pitchFamily="34" charset="0"/>
              </a:rPr>
              <a:t> of a solute in a certain </a:t>
            </a:r>
            <a:r>
              <a:rPr lang="en-US" sz="2400" b="1" dirty="0">
                <a:latin typeface="Century Gothic" panose="020B0502020202020204" pitchFamily="34" charset="0"/>
              </a:rPr>
              <a:t>volume </a:t>
            </a:r>
            <a:r>
              <a:rPr lang="en-US" sz="2400" dirty="0">
                <a:latin typeface="Century Gothic" panose="020B0502020202020204" pitchFamily="34" charset="0"/>
              </a:rPr>
              <a:t>of solvent.</a:t>
            </a:r>
          </a:p>
        </p:txBody>
      </p:sp>
      <p:sp>
        <p:nvSpPr>
          <p:cNvPr id="11" name="Cube 10">
            <a:extLst>
              <a:ext uri="{FF2B5EF4-FFF2-40B4-BE49-F238E27FC236}">
                <a16:creationId xmlns:a16="http://schemas.microsoft.com/office/drawing/2014/main" id="{BBF84FE5-9428-5945-A6AD-D9D2915DFEAA}"/>
              </a:ext>
            </a:extLst>
          </p:cNvPr>
          <p:cNvSpPr/>
          <p:nvPr/>
        </p:nvSpPr>
        <p:spPr>
          <a:xfrm>
            <a:off x="1049867" y="2146199"/>
            <a:ext cx="3860800" cy="3742267"/>
          </a:xfrm>
          <a:prstGeom prst="cub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B4D84D05-CFC3-F447-8FC6-D7623F726B04}"/>
              </a:ext>
            </a:extLst>
          </p:cNvPr>
          <p:cNvSpPr/>
          <p:nvPr/>
        </p:nvSpPr>
        <p:spPr>
          <a:xfrm>
            <a:off x="6096000" y="2095398"/>
            <a:ext cx="3860800" cy="3742267"/>
          </a:xfrm>
          <a:prstGeom prst="cub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3C4BCDB-AC36-6F4A-ADCA-6EC4DC101A10}"/>
              </a:ext>
            </a:extLst>
          </p:cNvPr>
          <p:cNvSpPr txBox="1"/>
          <p:nvPr/>
        </p:nvSpPr>
        <p:spPr>
          <a:xfrm>
            <a:off x="1049867" y="5909068"/>
            <a:ext cx="3071675" cy="461665"/>
          </a:xfrm>
          <a:prstGeom prst="rect">
            <a:avLst/>
          </a:prstGeom>
          <a:noFill/>
        </p:spPr>
        <p:txBody>
          <a:bodyPr wrap="none" rtlCol="0">
            <a:spAutoFit/>
          </a:bodyPr>
          <a:lstStyle/>
          <a:p>
            <a:r>
              <a:rPr lang="en-US" sz="2400">
                <a:latin typeface="Century Gothic" panose="020B0502020202020204" pitchFamily="34" charset="0"/>
              </a:rPr>
              <a:t>High concentration</a:t>
            </a:r>
          </a:p>
        </p:txBody>
      </p:sp>
      <p:sp>
        <p:nvSpPr>
          <p:cNvPr id="14" name="TextBox 13">
            <a:extLst>
              <a:ext uri="{FF2B5EF4-FFF2-40B4-BE49-F238E27FC236}">
                <a16:creationId xmlns:a16="http://schemas.microsoft.com/office/drawing/2014/main" id="{81FAF28D-63D0-5246-AD97-D1AC8FEB66FA}"/>
              </a:ext>
            </a:extLst>
          </p:cNvPr>
          <p:cNvSpPr txBox="1"/>
          <p:nvPr/>
        </p:nvSpPr>
        <p:spPr>
          <a:xfrm>
            <a:off x="6096000" y="5888466"/>
            <a:ext cx="3007555" cy="461665"/>
          </a:xfrm>
          <a:prstGeom prst="rect">
            <a:avLst/>
          </a:prstGeom>
          <a:noFill/>
        </p:spPr>
        <p:txBody>
          <a:bodyPr wrap="none" rtlCol="0">
            <a:spAutoFit/>
          </a:bodyPr>
          <a:lstStyle/>
          <a:p>
            <a:r>
              <a:rPr lang="en-US" sz="2400">
                <a:latin typeface="Century Gothic" panose="020B0502020202020204" pitchFamily="34" charset="0"/>
              </a:rPr>
              <a:t>Low concentration</a:t>
            </a:r>
          </a:p>
        </p:txBody>
      </p:sp>
      <p:sp>
        <p:nvSpPr>
          <p:cNvPr id="15" name="Oval 14">
            <a:extLst>
              <a:ext uri="{FF2B5EF4-FFF2-40B4-BE49-F238E27FC236}">
                <a16:creationId xmlns:a16="http://schemas.microsoft.com/office/drawing/2014/main" id="{9AFB41D8-0824-C74F-89EB-187A17604E0A}"/>
              </a:ext>
            </a:extLst>
          </p:cNvPr>
          <p:cNvSpPr/>
          <p:nvPr/>
        </p:nvSpPr>
        <p:spPr>
          <a:xfrm>
            <a:off x="1743272" y="3455780"/>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B18E4A-7834-AD49-9096-CD4BE0794518}"/>
              </a:ext>
            </a:extLst>
          </p:cNvPr>
          <p:cNvSpPr/>
          <p:nvPr/>
        </p:nvSpPr>
        <p:spPr>
          <a:xfrm>
            <a:off x="4182534" y="2927835"/>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C79F2F8-E6FF-8348-8F3D-5F4F27FE46D2}"/>
              </a:ext>
            </a:extLst>
          </p:cNvPr>
          <p:cNvSpPr/>
          <p:nvPr/>
        </p:nvSpPr>
        <p:spPr>
          <a:xfrm>
            <a:off x="3589866" y="2223069"/>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F8D1FFD-0A63-414C-A6C9-21136AD9F809}"/>
              </a:ext>
            </a:extLst>
          </p:cNvPr>
          <p:cNvSpPr/>
          <p:nvPr/>
        </p:nvSpPr>
        <p:spPr>
          <a:xfrm>
            <a:off x="2717800" y="2392536"/>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B4A6C2E-A238-8540-A492-FE57036C648B}"/>
              </a:ext>
            </a:extLst>
          </p:cNvPr>
          <p:cNvSpPr/>
          <p:nvPr/>
        </p:nvSpPr>
        <p:spPr>
          <a:xfrm>
            <a:off x="1930401" y="2199268"/>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D9301E4-902C-1949-9B49-7F283944A543}"/>
              </a:ext>
            </a:extLst>
          </p:cNvPr>
          <p:cNvSpPr/>
          <p:nvPr/>
        </p:nvSpPr>
        <p:spPr>
          <a:xfrm>
            <a:off x="1100667" y="4569732"/>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4643CC7-DE0B-0E4B-828C-B801AF89FCA7}"/>
              </a:ext>
            </a:extLst>
          </p:cNvPr>
          <p:cNvSpPr/>
          <p:nvPr/>
        </p:nvSpPr>
        <p:spPr>
          <a:xfrm>
            <a:off x="3276600" y="5230232"/>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D7DE802-9A8A-974F-BDF9-2C270BD8B182}"/>
              </a:ext>
            </a:extLst>
          </p:cNvPr>
          <p:cNvSpPr/>
          <p:nvPr/>
        </p:nvSpPr>
        <p:spPr>
          <a:xfrm>
            <a:off x="9262533" y="4504064"/>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354342E-9724-F14C-A903-B8AEE7556F0B}"/>
              </a:ext>
            </a:extLst>
          </p:cNvPr>
          <p:cNvSpPr/>
          <p:nvPr/>
        </p:nvSpPr>
        <p:spPr>
          <a:xfrm>
            <a:off x="7831667" y="2260701"/>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DC641A1-5E57-2B4E-90E3-6F5DCFA2AF9C}"/>
              </a:ext>
            </a:extLst>
          </p:cNvPr>
          <p:cNvSpPr/>
          <p:nvPr/>
        </p:nvSpPr>
        <p:spPr>
          <a:xfrm>
            <a:off x="3276600" y="3222001"/>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D882CA8-ECD2-FE42-B199-DB58D541375B}"/>
              </a:ext>
            </a:extLst>
          </p:cNvPr>
          <p:cNvSpPr/>
          <p:nvPr/>
        </p:nvSpPr>
        <p:spPr>
          <a:xfrm>
            <a:off x="8111067" y="3602668"/>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35618F0-9B7E-354E-87E6-749D3228CD80}"/>
              </a:ext>
            </a:extLst>
          </p:cNvPr>
          <p:cNvSpPr/>
          <p:nvPr/>
        </p:nvSpPr>
        <p:spPr>
          <a:xfrm>
            <a:off x="6891867" y="4449132"/>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944E30F-E30E-8D44-A2A8-97AFE29AD64A}"/>
              </a:ext>
            </a:extLst>
          </p:cNvPr>
          <p:cNvSpPr/>
          <p:nvPr/>
        </p:nvSpPr>
        <p:spPr>
          <a:xfrm>
            <a:off x="6366934" y="3369066"/>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AEB663F-8EA9-6541-BEF9-C0580C518CDA}"/>
              </a:ext>
            </a:extLst>
          </p:cNvPr>
          <p:cNvSpPr/>
          <p:nvPr/>
        </p:nvSpPr>
        <p:spPr>
          <a:xfrm>
            <a:off x="2471404" y="4653935"/>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4B0DE71-23E4-EA4C-9D2D-A7D9A0C6F13F}"/>
              </a:ext>
            </a:extLst>
          </p:cNvPr>
          <p:cNvSpPr/>
          <p:nvPr/>
        </p:nvSpPr>
        <p:spPr>
          <a:xfrm>
            <a:off x="2048933" y="4070401"/>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C47754A-3720-BE40-A37B-127D308C7D07}"/>
              </a:ext>
            </a:extLst>
          </p:cNvPr>
          <p:cNvSpPr/>
          <p:nvPr/>
        </p:nvSpPr>
        <p:spPr>
          <a:xfrm>
            <a:off x="3268133" y="4032098"/>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B0106A0-D47F-D349-86F6-58B8A126E92F}"/>
              </a:ext>
            </a:extLst>
          </p:cNvPr>
          <p:cNvSpPr/>
          <p:nvPr/>
        </p:nvSpPr>
        <p:spPr>
          <a:xfrm>
            <a:off x="4121542" y="4636750"/>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4422978-287B-B544-BC5A-5E7C289E48F6}"/>
              </a:ext>
            </a:extLst>
          </p:cNvPr>
          <p:cNvSpPr/>
          <p:nvPr/>
        </p:nvSpPr>
        <p:spPr>
          <a:xfrm>
            <a:off x="4140199" y="3961584"/>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CC70958-906D-6047-8895-EA2B186A8157}"/>
              </a:ext>
            </a:extLst>
          </p:cNvPr>
          <p:cNvSpPr/>
          <p:nvPr/>
        </p:nvSpPr>
        <p:spPr>
          <a:xfrm>
            <a:off x="2624666" y="3369066"/>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0430748-D79B-6B42-B0D2-1C2A108BCC39}"/>
              </a:ext>
            </a:extLst>
          </p:cNvPr>
          <p:cNvSpPr/>
          <p:nvPr/>
        </p:nvSpPr>
        <p:spPr>
          <a:xfrm>
            <a:off x="1184472" y="5214346"/>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303D250-7DD1-4C4F-A2C6-38BE1B581C5D}"/>
              </a:ext>
            </a:extLst>
          </p:cNvPr>
          <p:cNvSpPr/>
          <p:nvPr/>
        </p:nvSpPr>
        <p:spPr>
          <a:xfrm>
            <a:off x="1710268" y="4846834"/>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3E91BB7-2A13-344B-AE02-EA8AAB2C5176}"/>
              </a:ext>
            </a:extLst>
          </p:cNvPr>
          <p:cNvSpPr/>
          <p:nvPr/>
        </p:nvSpPr>
        <p:spPr>
          <a:xfrm>
            <a:off x="2589938" y="5249333"/>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32EF20C-4A53-9542-BF0D-808FC0F8FA4D}"/>
              </a:ext>
            </a:extLst>
          </p:cNvPr>
          <p:cNvSpPr/>
          <p:nvPr/>
        </p:nvSpPr>
        <p:spPr>
          <a:xfrm>
            <a:off x="1109135" y="3388019"/>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76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500"/>
                                        <p:tgtEl>
                                          <p:spTgt spid="3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500"/>
                                        <p:tgtEl>
                                          <p:spTgt spid="2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45246-0B25-5E4E-8B90-9754872857AD}"/>
              </a:ext>
            </a:extLst>
          </p:cNvPr>
          <p:cNvSpPr>
            <a:spLocks noGrp="1"/>
          </p:cNvSpPr>
          <p:nvPr>
            <p:ph type="title"/>
          </p:nvPr>
        </p:nvSpPr>
        <p:spPr/>
        <p:txBody>
          <a:bodyPr/>
          <a:lstStyle/>
          <a:p>
            <a:r>
              <a:rPr lang="en-US">
                <a:latin typeface="Century Gothic" panose="020B0502020202020204" pitchFamily="34" charset="0"/>
              </a:rPr>
              <a:t>Converting between units of volume</a:t>
            </a:r>
          </a:p>
        </p:txBody>
      </p:sp>
      <p:sp>
        <p:nvSpPr>
          <p:cNvPr id="3" name="TextBox 2">
            <a:extLst>
              <a:ext uri="{FF2B5EF4-FFF2-40B4-BE49-F238E27FC236}">
                <a16:creationId xmlns:a16="http://schemas.microsoft.com/office/drawing/2014/main" id="{D730B184-4A22-8E42-876D-F231EAC5801D}"/>
              </a:ext>
            </a:extLst>
          </p:cNvPr>
          <p:cNvSpPr txBox="1"/>
          <p:nvPr/>
        </p:nvSpPr>
        <p:spPr>
          <a:xfrm>
            <a:off x="260779" y="2061601"/>
            <a:ext cx="3541354" cy="461665"/>
          </a:xfrm>
          <a:prstGeom prst="rect">
            <a:avLst/>
          </a:prstGeom>
          <a:noFill/>
        </p:spPr>
        <p:txBody>
          <a:bodyPr wrap="none" rtlCol="0">
            <a:spAutoFit/>
          </a:bodyPr>
          <a:lstStyle/>
          <a:p>
            <a:pPr algn="ctr"/>
            <a:r>
              <a:rPr lang="en-US" sz="2400" b="1">
                <a:solidFill>
                  <a:schemeClr val="accent1"/>
                </a:solidFill>
                <a:latin typeface="Century Gothic" panose="020B0502020202020204" pitchFamily="34" charset="0"/>
              </a:rPr>
              <a:t>1 dm</a:t>
            </a:r>
            <a:r>
              <a:rPr lang="en-US" sz="2400" b="1" baseline="30000">
                <a:solidFill>
                  <a:schemeClr val="accent1"/>
                </a:solidFill>
                <a:latin typeface="Century Gothic" panose="020B0502020202020204" pitchFamily="34" charset="0"/>
              </a:rPr>
              <a:t>3</a:t>
            </a:r>
            <a:r>
              <a:rPr lang="en-US" sz="2400" b="1">
                <a:solidFill>
                  <a:schemeClr val="accent1"/>
                </a:solidFill>
                <a:latin typeface="Century Gothic" panose="020B0502020202020204" pitchFamily="34" charset="0"/>
              </a:rPr>
              <a:t> = 1 L = 1000 cm</a:t>
            </a:r>
            <a:r>
              <a:rPr lang="en-US" sz="2400" b="1" baseline="30000">
                <a:solidFill>
                  <a:schemeClr val="accent1"/>
                </a:solidFill>
                <a:latin typeface="Century Gothic" panose="020B0502020202020204" pitchFamily="34" charset="0"/>
              </a:rPr>
              <a:t>3</a:t>
            </a:r>
            <a:endParaRPr lang="en-US" sz="2400" b="1">
              <a:solidFill>
                <a:schemeClr val="accent1"/>
              </a:solidFill>
              <a:latin typeface="Century Gothic" panose="020B0502020202020204" pitchFamily="34" charset="0"/>
            </a:endParaRPr>
          </a:p>
        </p:txBody>
      </p:sp>
      <p:sp>
        <p:nvSpPr>
          <p:cNvPr id="4" name="Curved Up Arrow 3">
            <a:extLst>
              <a:ext uri="{FF2B5EF4-FFF2-40B4-BE49-F238E27FC236}">
                <a16:creationId xmlns:a16="http://schemas.microsoft.com/office/drawing/2014/main" id="{0678BFCD-C88A-DE44-9BF9-E79D79C39D29}"/>
              </a:ext>
            </a:extLst>
          </p:cNvPr>
          <p:cNvSpPr/>
          <p:nvPr/>
        </p:nvSpPr>
        <p:spPr>
          <a:xfrm>
            <a:off x="617522" y="2679799"/>
            <a:ext cx="2827867" cy="59266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urved Up Arrow 4">
            <a:extLst>
              <a:ext uri="{FF2B5EF4-FFF2-40B4-BE49-F238E27FC236}">
                <a16:creationId xmlns:a16="http://schemas.microsoft.com/office/drawing/2014/main" id="{5FC4E513-9F8A-A44A-8091-64A5232C6D7C}"/>
              </a:ext>
            </a:extLst>
          </p:cNvPr>
          <p:cNvSpPr/>
          <p:nvPr/>
        </p:nvSpPr>
        <p:spPr>
          <a:xfrm rot="10800000">
            <a:off x="573538" y="1321000"/>
            <a:ext cx="2827867" cy="59266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8E1FEA24-3849-8442-B2E9-E4A751A88663}"/>
              </a:ext>
            </a:extLst>
          </p:cNvPr>
          <p:cNvSpPr txBox="1"/>
          <p:nvPr/>
        </p:nvSpPr>
        <p:spPr>
          <a:xfrm>
            <a:off x="3407497" y="3272466"/>
            <a:ext cx="7882286" cy="461665"/>
          </a:xfrm>
          <a:prstGeom prst="rect">
            <a:avLst/>
          </a:prstGeom>
          <a:noFill/>
        </p:spPr>
        <p:txBody>
          <a:bodyPr wrap="none" rtlCol="0">
            <a:spAutoFit/>
          </a:bodyPr>
          <a:lstStyle/>
          <a:p>
            <a:r>
              <a:rPr lang="en-US" sz="2400">
                <a:latin typeface="Century Gothic" panose="020B0502020202020204" pitchFamily="34" charset="0"/>
              </a:rPr>
              <a:t>To change dm</a:t>
            </a:r>
            <a:r>
              <a:rPr lang="en-US" sz="2400" baseline="30000">
                <a:latin typeface="Century Gothic" panose="020B0502020202020204" pitchFamily="34" charset="0"/>
              </a:rPr>
              <a:t>3</a:t>
            </a:r>
            <a:r>
              <a:rPr lang="en-US" sz="2400">
                <a:latin typeface="Century Gothic" panose="020B0502020202020204" pitchFamily="34" charset="0"/>
              </a:rPr>
              <a:t> to cm</a:t>
            </a:r>
            <a:r>
              <a:rPr lang="en-US" sz="2400" baseline="30000">
                <a:latin typeface="Century Gothic" panose="020B0502020202020204" pitchFamily="34" charset="0"/>
              </a:rPr>
              <a:t>3</a:t>
            </a:r>
            <a:r>
              <a:rPr lang="en-US" sz="2400">
                <a:latin typeface="Century Gothic" panose="020B0502020202020204" pitchFamily="34" charset="0"/>
              </a:rPr>
              <a:t> you multiply by 1000 (x 1000)</a:t>
            </a:r>
          </a:p>
        </p:txBody>
      </p:sp>
      <p:sp>
        <p:nvSpPr>
          <p:cNvPr id="7" name="TextBox 6">
            <a:extLst>
              <a:ext uri="{FF2B5EF4-FFF2-40B4-BE49-F238E27FC236}">
                <a16:creationId xmlns:a16="http://schemas.microsoft.com/office/drawing/2014/main" id="{A74E8077-ADE3-8E4E-AD67-C9B7E633AECA}"/>
              </a:ext>
            </a:extLst>
          </p:cNvPr>
          <p:cNvSpPr txBox="1"/>
          <p:nvPr/>
        </p:nvSpPr>
        <p:spPr>
          <a:xfrm>
            <a:off x="3445389" y="891776"/>
            <a:ext cx="7680308" cy="461665"/>
          </a:xfrm>
          <a:prstGeom prst="rect">
            <a:avLst/>
          </a:prstGeom>
          <a:noFill/>
        </p:spPr>
        <p:txBody>
          <a:bodyPr wrap="none" rtlCol="0">
            <a:spAutoFit/>
          </a:bodyPr>
          <a:lstStyle/>
          <a:p>
            <a:r>
              <a:rPr lang="en-US" sz="2400">
                <a:latin typeface="Century Gothic" panose="020B0502020202020204" pitchFamily="34" charset="0"/>
              </a:rPr>
              <a:t>To change cm</a:t>
            </a:r>
            <a:r>
              <a:rPr lang="en-US" sz="2400" baseline="30000">
                <a:latin typeface="Century Gothic" panose="020B0502020202020204" pitchFamily="34" charset="0"/>
              </a:rPr>
              <a:t>3</a:t>
            </a:r>
            <a:r>
              <a:rPr lang="en-US" sz="2400">
                <a:latin typeface="Century Gothic" panose="020B0502020202020204" pitchFamily="34" charset="0"/>
              </a:rPr>
              <a:t> to dm</a:t>
            </a:r>
            <a:r>
              <a:rPr lang="en-US" sz="2400" baseline="30000">
                <a:latin typeface="Century Gothic" panose="020B0502020202020204" pitchFamily="34" charset="0"/>
              </a:rPr>
              <a:t>3</a:t>
            </a:r>
            <a:r>
              <a:rPr lang="en-US" sz="2400">
                <a:latin typeface="Century Gothic" panose="020B0502020202020204" pitchFamily="34" charset="0"/>
              </a:rPr>
              <a:t> you divide by 1000 (÷ 1000)</a:t>
            </a:r>
          </a:p>
        </p:txBody>
      </p:sp>
      <p:sp>
        <p:nvSpPr>
          <p:cNvPr id="9" name="TextBox 8">
            <a:extLst>
              <a:ext uri="{FF2B5EF4-FFF2-40B4-BE49-F238E27FC236}">
                <a16:creationId xmlns:a16="http://schemas.microsoft.com/office/drawing/2014/main" id="{E05AFF26-3101-C446-9C3F-DFC35E11FB82}"/>
              </a:ext>
            </a:extLst>
          </p:cNvPr>
          <p:cNvSpPr txBox="1"/>
          <p:nvPr/>
        </p:nvSpPr>
        <p:spPr>
          <a:xfrm>
            <a:off x="1419046" y="3263867"/>
            <a:ext cx="1136850"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x 1000</a:t>
            </a:r>
            <a:endParaRPr lang="en-US" sz="2400" b="1">
              <a:solidFill>
                <a:schemeClr val="accent1"/>
              </a:solidFill>
            </a:endParaRPr>
          </a:p>
        </p:txBody>
      </p:sp>
      <p:sp>
        <p:nvSpPr>
          <p:cNvPr id="10" name="TextBox 9">
            <a:extLst>
              <a:ext uri="{FF2B5EF4-FFF2-40B4-BE49-F238E27FC236}">
                <a16:creationId xmlns:a16="http://schemas.microsoft.com/office/drawing/2014/main" id="{792A6CDC-9A6F-7044-AFB7-C3ED830ACCA8}"/>
              </a:ext>
            </a:extLst>
          </p:cNvPr>
          <p:cNvSpPr txBox="1"/>
          <p:nvPr/>
        </p:nvSpPr>
        <p:spPr>
          <a:xfrm>
            <a:off x="1419046" y="891777"/>
            <a:ext cx="1132041"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 1000</a:t>
            </a:r>
            <a:endParaRPr lang="en-US" sz="2400" b="1">
              <a:solidFill>
                <a:schemeClr val="accent1"/>
              </a:solidFill>
            </a:endParaRPr>
          </a:p>
        </p:txBody>
      </p:sp>
      <p:sp>
        <p:nvSpPr>
          <p:cNvPr id="11" name="TextBox 10">
            <a:extLst>
              <a:ext uri="{FF2B5EF4-FFF2-40B4-BE49-F238E27FC236}">
                <a16:creationId xmlns:a16="http://schemas.microsoft.com/office/drawing/2014/main" id="{1385E0A8-869A-C144-AC85-56944ADE4DD5}"/>
              </a:ext>
            </a:extLst>
          </p:cNvPr>
          <p:cNvSpPr txBox="1"/>
          <p:nvPr/>
        </p:nvSpPr>
        <p:spPr>
          <a:xfrm>
            <a:off x="540000" y="4139116"/>
            <a:ext cx="8638903" cy="3046988"/>
          </a:xfrm>
          <a:prstGeom prst="rect">
            <a:avLst/>
          </a:prstGeom>
          <a:noFill/>
        </p:spPr>
        <p:txBody>
          <a:bodyPr wrap="none" lIns="91440" tIns="45720" rIns="91440" bIns="45720" rtlCol="0" anchor="t">
            <a:spAutoFit/>
          </a:bodyPr>
          <a:lstStyle/>
          <a:p>
            <a:r>
              <a:rPr lang="en-US" sz="2400" dirty="0">
                <a:latin typeface="Century Gothic"/>
              </a:rPr>
              <a:t>Let's practice converting these volumes to different units.</a:t>
            </a:r>
          </a:p>
          <a:p>
            <a:endParaRPr lang="en-US" sz="2400" dirty="0">
              <a:latin typeface="Century Gothic" panose="020B0502020202020204" pitchFamily="34" charset="0"/>
            </a:endParaRPr>
          </a:p>
          <a:p>
            <a:r>
              <a:rPr lang="en-US" sz="2400" dirty="0">
                <a:latin typeface="Century Gothic"/>
              </a:rPr>
              <a:t>1000 cm</a:t>
            </a:r>
            <a:r>
              <a:rPr lang="en-US" sz="2400" baseline="30000" dirty="0">
                <a:latin typeface="Century Gothic"/>
              </a:rPr>
              <a:t>3</a:t>
            </a:r>
            <a:r>
              <a:rPr lang="en-US" sz="2400" dirty="0">
                <a:latin typeface="Century Gothic"/>
              </a:rPr>
              <a:t> = _______ dm</a:t>
            </a:r>
            <a:r>
              <a:rPr lang="en-US" sz="2400" baseline="30000" dirty="0">
                <a:latin typeface="Century Gothic"/>
              </a:rPr>
              <a:t>3</a:t>
            </a:r>
            <a:endParaRPr lang="en-US" sz="2400" dirty="0">
              <a:latin typeface="Century Gothic"/>
            </a:endParaRPr>
          </a:p>
          <a:p>
            <a:r>
              <a:rPr lang="en-US" sz="2400" dirty="0">
                <a:latin typeface="Century Gothic"/>
              </a:rPr>
              <a:t>5000 cm</a:t>
            </a:r>
            <a:r>
              <a:rPr lang="en-US" sz="2400" baseline="30000" dirty="0">
                <a:latin typeface="Century Gothic"/>
              </a:rPr>
              <a:t>3</a:t>
            </a:r>
            <a:r>
              <a:rPr lang="en-US" sz="2400" dirty="0">
                <a:latin typeface="Century Gothic"/>
              </a:rPr>
              <a:t> = _______ dm</a:t>
            </a:r>
            <a:r>
              <a:rPr lang="en-US" sz="2400" baseline="30000" dirty="0">
                <a:latin typeface="Century Gothic"/>
              </a:rPr>
              <a:t>3</a:t>
            </a:r>
            <a:endParaRPr lang="en-US" sz="2400" dirty="0">
              <a:latin typeface="Century Gothic"/>
            </a:endParaRPr>
          </a:p>
          <a:p>
            <a:r>
              <a:rPr lang="en-US" sz="2400" dirty="0">
                <a:latin typeface="Century Gothic"/>
              </a:rPr>
              <a:t>2403 cm</a:t>
            </a:r>
            <a:r>
              <a:rPr lang="en-US" sz="2400" baseline="30000" dirty="0">
                <a:latin typeface="Century Gothic"/>
              </a:rPr>
              <a:t>3</a:t>
            </a:r>
            <a:r>
              <a:rPr lang="en-US" sz="2400" dirty="0">
                <a:latin typeface="Century Gothic"/>
              </a:rPr>
              <a:t> = _______ dm</a:t>
            </a:r>
            <a:r>
              <a:rPr lang="en-US" sz="2400" baseline="30000" dirty="0">
                <a:latin typeface="Century Gothic"/>
              </a:rPr>
              <a:t>3</a:t>
            </a:r>
            <a:endParaRPr lang="en-US" sz="2400" dirty="0">
              <a:latin typeface="Century Gothic"/>
            </a:endParaRPr>
          </a:p>
          <a:p>
            <a:r>
              <a:rPr lang="en-US" sz="2400" dirty="0">
                <a:latin typeface="Century Gothic"/>
              </a:rPr>
              <a:t>  145 cm</a:t>
            </a:r>
            <a:r>
              <a:rPr lang="en-US" sz="2400" baseline="30000" dirty="0">
                <a:latin typeface="Century Gothic"/>
              </a:rPr>
              <a:t>3</a:t>
            </a:r>
            <a:r>
              <a:rPr lang="en-US" sz="2400" dirty="0">
                <a:latin typeface="Century Gothic"/>
              </a:rPr>
              <a:t> = _______ dm</a:t>
            </a:r>
            <a:r>
              <a:rPr lang="en-US" sz="2400" baseline="30000" dirty="0">
                <a:latin typeface="Century Gothic"/>
              </a:rPr>
              <a:t>3</a:t>
            </a:r>
            <a:endParaRPr lang="en-US" sz="2400" dirty="0">
              <a:latin typeface="Century Gothic"/>
            </a:endParaRPr>
          </a:p>
          <a:p>
            <a:endParaRPr lang="en-US" sz="2400" dirty="0">
              <a:latin typeface="Century Gothic" panose="020B0502020202020204" pitchFamily="34" charset="0"/>
            </a:endParaRPr>
          </a:p>
          <a:p>
            <a:endParaRPr lang="en-US" sz="2400" dirty="0">
              <a:latin typeface="Century Gothic" panose="020B0502020202020204" pitchFamily="34" charset="0"/>
            </a:endParaRPr>
          </a:p>
        </p:txBody>
      </p:sp>
      <p:sp>
        <p:nvSpPr>
          <p:cNvPr id="12" name="TextBox 11">
            <a:extLst>
              <a:ext uri="{FF2B5EF4-FFF2-40B4-BE49-F238E27FC236}">
                <a16:creationId xmlns:a16="http://schemas.microsoft.com/office/drawing/2014/main" id="{1E3B52E4-3A82-2743-A3C3-99D7DDE78B2E}"/>
              </a:ext>
            </a:extLst>
          </p:cNvPr>
          <p:cNvSpPr txBox="1"/>
          <p:nvPr/>
        </p:nvSpPr>
        <p:spPr>
          <a:xfrm>
            <a:off x="5357025" y="4919008"/>
            <a:ext cx="3682418" cy="1938992"/>
          </a:xfrm>
          <a:prstGeom prst="rect">
            <a:avLst/>
          </a:prstGeom>
          <a:noFill/>
        </p:spPr>
        <p:txBody>
          <a:bodyPr wrap="none" rtlCol="0">
            <a:spAutoFit/>
          </a:bodyPr>
          <a:lstStyle/>
          <a:p>
            <a:r>
              <a:rPr lang="en-US" sz="2400">
                <a:latin typeface="Century Gothic" panose="020B0502020202020204" pitchFamily="34" charset="0"/>
              </a:rPr>
              <a:t>1 dm</a:t>
            </a:r>
            <a:r>
              <a:rPr lang="en-US" sz="2400" baseline="30000">
                <a:latin typeface="Century Gothic" panose="020B0502020202020204" pitchFamily="34" charset="0"/>
              </a:rPr>
              <a:t>3</a:t>
            </a:r>
            <a:r>
              <a:rPr lang="en-US" sz="2400">
                <a:latin typeface="Century Gothic" panose="020B0502020202020204" pitchFamily="34" charset="0"/>
              </a:rPr>
              <a:t>       = _______ cm</a:t>
            </a:r>
            <a:r>
              <a:rPr lang="en-US" sz="2400" baseline="30000">
                <a:latin typeface="Century Gothic" panose="020B0502020202020204" pitchFamily="34" charset="0"/>
              </a:rPr>
              <a:t>3</a:t>
            </a:r>
            <a:endParaRPr lang="en-US" sz="2400">
              <a:latin typeface="Century Gothic" panose="020B0502020202020204" pitchFamily="34" charset="0"/>
            </a:endParaRPr>
          </a:p>
          <a:p>
            <a:r>
              <a:rPr lang="en-US" sz="2400">
                <a:latin typeface="Century Gothic" panose="020B0502020202020204" pitchFamily="34" charset="0"/>
              </a:rPr>
              <a:t>10 dm</a:t>
            </a:r>
            <a:r>
              <a:rPr lang="en-US" sz="2400" baseline="30000">
                <a:latin typeface="Century Gothic" panose="020B0502020202020204" pitchFamily="34" charset="0"/>
              </a:rPr>
              <a:t>3</a:t>
            </a:r>
            <a:r>
              <a:rPr lang="en-US" sz="2400">
                <a:latin typeface="Century Gothic" panose="020B0502020202020204" pitchFamily="34" charset="0"/>
              </a:rPr>
              <a:t>     = _______ cm</a:t>
            </a:r>
            <a:r>
              <a:rPr lang="en-US" sz="2400" baseline="30000">
                <a:latin typeface="Century Gothic" panose="020B0502020202020204" pitchFamily="34" charset="0"/>
              </a:rPr>
              <a:t>3</a:t>
            </a:r>
            <a:endParaRPr lang="en-US" sz="2400">
              <a:latin typeface="Century Gothic" panose="020B0502020202020204" pitchFamily="34" charset="0"/>
            </a:endParaRPr>
          </a:p>
          <a:p>
            <a:r>
              <a:rPr lang="en-US" sz="2400">
                <a:latin typeface="Century Gothic" panose="020B0502020202020204" pitchFamily="34" charset="0"/>
              </a:rPr>
              <a:t>179 dm</a:t>
            </a:r>
            <a:r>
              <a:rPr lang="en-US" sz="2400" baseline="30000">
                <a:latin typeface="Century Gothic" panose="020B0502020202020204" pitchFamily="34" charset="0"/>
              </a:rPr>
              <a:t>3</a:t>
            </a:r>
            <a:r>
              <a:rPr lang="en-US" sz="2400">
                <a:latin typeface="Century Gothic" panose="020B0502020202020204" pitchFamily="34" charset="0"/>
              </a:rPr>
              <a:t>   = _______ cm</a:t>
            </a:r>
            <a:r>
              <a:rPr lang="en-US" sz="2400" baseline="30000">
                <a:latin typeface="Century Gothic" panose="020B0502020202020204" pitchFamily="34" charset="0"/>
              </a:rPr>
              <a:t>3</a:t>
            </a:r>
            <a:endParaRPr lang="en-US" sz="2400">
              <a:latin typeface="Century Gothic" panose="020B0502020202020204" pitchFamily="34" charset="0"/>
            </a:endParaRPr>
          </a:p>
          <a:p>
            <a:r>
              <a:rPr lang="en-US" sz="2400">
                <a:latin typeface="Century Gothic" panose="020B0502020202020204" pitchFamily="34" charset="0"/>
              </a:rPr>
              <a:t>  0.2 dm</a:t>
            </a:r>
            <a:r>
              <a:rPr lang="en-US" sz="2400" baseline="30000">
                <a:latin typeface="Century Gothic" panose="020B0502020202020204" pitchFamily="34" charset="0"/>
              </a:rPr>
              <a:t>3</a:t>
            </a:r>
            <a:r>
              <a:rPr lang="en-US" sz="2400">
                <a:latin typeface="Century Gothic" panose="020B0502020202020204" pitchFamily="34" charset="0"/>
              </a:rPr>
              <a:t>  = _______ cm</a:t>
            </a:r>
            <a:r>
              <a:rPr lang="en-US" sz="2400" baseline="30000">
                <a:latin typeface="Century Gothic" panose="020B0502020202020204" pitchFamily="34" charset="0"/>
              </a:rPr>
              <a:t>3</a:t>
            </a:r>
            <a:endParaRPr lang="en-US" sz="2400">
              <a:latin typeface="Century Gothic" panose="020B0502020202020204" pitchFamily="34" charset="0"/>
            </a:endParaRPr>
          </a:p>
          <a:p>
            <a:endParaRPr lang="en-US" sz="2400"/>
          </a:p>
        </p:txBody>
      </p:sp>
      <p:sp>
        <p:nvSpPr>
          <p:cNvPr id="13" name="TextBox 12">
            <a:extLst>
              <a:ext uri="{FF2B5EF4-FFF2-40B4-BE49-F238E27FC236}">
                <a16:creationId xmlns:a16="http://schemas.microsoft.com/office/drawing/2014/main" id="{310BD394-6353-F649-ADA7-1303BB85E766}"/>
              </a:ext>
            </a:extLst>
          </p:cNvPr>
          <p:cNvSpPr txBox="1"/>
          <p:nvPr/>
        </p:nvSpPr>
        <p:spPr>
          <a:xfrm>
            <a:off x="2873318" y="4843207"/>
            <a:ext cx="354584"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1</a:t>
            </a:r>
          </a:p>
        </p:txBody>
      </p:sp>
      <p:sp>
        <p:nvSpPr>
          <p:cNvPr id="14" name="TextBox 13">
            <a:extLst>
              <a:ext uri="{FF2B5EF4-FFF2-40B4-BE49-F238E27FC236}">
                <a16:creationId xmlns:a16="http://schemas.microsoft.com/office/drawing/2014/main" id="{556036A3-6D4C-7940-A0C4-2A18D258150B}"/>
              </a:ext>
            </a:extLst>
          </p:cNvPr>
          <p:cNvSpPr txBox="1"/>
          <p:nvPr/>
        </p:nvSpPr>
        <p:spPr>
          <a:xfrm>
            <a:off x="2873318" y="5195934"/>
            <a:ext cx="354584"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5</a:t>
            </a:r>
          </a:p>
        </p:txBody>
      </p:sp>
      <p:sp>
        <p:nvSpPr>
          <p:cNvPr id="15" name="TextBox 14">
            <a:extLst>
              <a:ext uri="{FF2B5EF4-FFF2-40B4-BE49-F238E27FC236}">
                <a16:creationId xmlns:a16="http://schemas.microsoft.com/office/drawing/2014/main" id="{9A1BF027-A56C-2E47-A7C5-429885D14C14}"/>
              </a:ext>
            </a:extLst>
          </p:cNvPr>
          <p:cNvSpPr txBox="1"/>
          <p:nvPr/>
        </p:nvSpPr>
        <p:spPr>
          <a:xfrm>
            <a:off x="2473863" y="5553733"/>
            <a:ext cx="963725"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2.403</a:t>
            </a:r>
          </a:p>
        </p:txBody>
      </p:sp>
      <p:sp>
        <p:nvSpPr>
          <p:cNvPr id="16" name="TextBox 15">
            <a:extLst>
              <a:ext uri="{FF2B5EF4-FFF2-40B4-BE49-F238E27FC236}">
                <a16:creationId xmlns:a16="http://schemas.microsoft.com/office/drawing/2014/main" id="{7CBD542C-C952-4D48-961E-3CD19A511854}"/>
              </a:ext>
            </a:extLst>
          </p:cNvPr>
          <p:cNvSpPr txBox="1"/>
          <p:nvPr/>
        </p:nvSpPr>
        <p:spPr>
          <a:xfrm>
            <a:off x="2496090" y="5926378"/>
            <a:ext cx="963725"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0.145</a:t>
            </a:r>
          </a:p>
        </p:txBody>
      </p:sp>
      <p:sp>
        <p:nvSpPr>
          <p:cNvPr id="17" name="TextBox 16">
            <a:extLst>
              <a:ext uri="{FF2B5EF4-FFF2-40B4-BE49-F238E27FC236}">
                <a16:creationId xmlns:a16="http://schemas.microsoft.com/office/drawing/2014/main" id="{359A946C-799E-3542-A089-A27BAE0109E9}"/>
              </a:ext>
            </a:extLst>
          </p:cNvPr>
          <p:cNvSpPr txBox="1"/>
          <p:nvPr/>
        </p:nvSpPr>
        <p:spPr>
          <a:xfrm>
            <a:off x="7283348" y="4846248"/>
            <a:ext cx="877163"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1000</a:t>
            </a:r>
          </a:p>
        </p:txBody>
      </p:sp>
      <p:sp>
        <p:nvSpPr>
          <p:cNvPr id="18" name="TextBox 17">
            <a:extLst>
              <a:ext uri="{FF2B5EF4-FFF2-40B4-BE49-F238E27FC236}">
                <a16:creationId xmlns:a16="http://schemas.microsoft.com/office/drawing/2014/main" id="{9FF7CE6A-DA8F-0E4E-84DD-CFC336440CCF}"/>
              </a:ext>
            </a:extLst>
          </p:cNvPr>
          <p:cNvSpPr txBox="1"/>
          <p:nvPr/>
        </p:nvSpPr>
        <p:spPr>
          <a:xfrm>
            <a:off x="7197471" y="5241133"/>
            <a:ext cx="1050288"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10000</a:t>
            </a:r>
          </a:p>
        </p:txBody>
      </p:sp>
      <p:sp>
        <p:nvSpPr>
          <p:cNvPr id="19" name="TextBox 18">
            <a:extLst>
              <a:ext uri="{FF2B5EF4-FFF2-40B4-BE49-F238E27FC236}">
                <a16:creationId xmlns:a16="http://schemas.microsoft.com/office/drawing/2014/main" id="{BCEBA281-B3BA-A045-A0A5-B193E5CB51C6}"/>
              </a:ext>
            </a:extLst>
          </p:cNvPr>
          <p:cNvSpPr txBox="1"/>
          <p:nvPr/>
        </p:nvSpPr>
        <p:spPr>
          <a:xfrm>
            <a:off x="7112511" y="5613573"/>
            <a:ext cx="1223412"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179000</a:t>
            </a:r>
          </a:p>
        </p:txBody>
      </p:sp>
      <p:sp>
        <p:nvSpPr>
          <p:cNvPr id="20" name="TextBox 19">
            <a:extLst>
              <a:ext uri="{FF2B5EF4-FFF2-40B4-BE49-F238E27FC236}">
                <a16:creationId xmlns:a16="http://schemas.microsoft.com/office/drawing/2014/main" id="{1BFB69F3-7843-F040-AB8E-1F5F34B819E5}"/>
              </a:ext>
            </a:extLst>
          </p:cNvPr>
          <p:cNvSpPr txBox="1"/>
          <p:nvPr/>
        </p:nvSpPr>
        <p:spPr>
          <a:xfrm>
            <a:off x="7453266" y="5966224"/>
            <a:ext cx="704039"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200</a:t>
            </a:r>
          </a:p>
        </p:txBody>
      </p:sp>
    </p:spTree>
    <p:extLst>
      <p:ext uri="{BB962C8B-B14F-4D97-AF65-F5344CB8AC3E}">
        <p14:creationId xmlns:p14="http://schemas.microsoft.com/office/powerpoint/2010/main" val="377853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297713" y="416397"/>
            <a:ext cx="11238075" cy="720000"/>
          </a:xfrm>
        </p:spPr>
        <p:txBody>
          <a:bodyPr>
            <a:normAutofit fontScale="90000"/>
          </a:bodyPr>
          <a:lstStyle/>
          <a:p>
            <a:r>
              <a:rPr lang="en-US" dirty="0">
                <a:latin typeface="Century Gothic" panose="020B0502020202020204" pitchFamily="34" charset="0"/>
              </a:rPr>
              <a:t>Sugar is added to hot water and stirred. After a while it can’t be seen anymore. </a:t>
            </a:r>
            <a:br>
              <a:rPr lang="en-US" dirty="0">
                <a:latin typeface="Century Gothic" panose="020B0502020202020204" pitchFamily="34" charset="0"/>
              </a:rPr>
            </a:br>
            <a:br>
              <a:rPr lang="en-US" dirty="0">
                <a:latin typeface="Century Gothic" panose="020B0502020202020204" pitchFamily="34" charset="0"/>
              </a:rPr>
            </a:br>
            <a:r>
              <a:rPr lang="en-US" dirty="0">
                <a:latin typeface="Century Gothic" panose="020B0502020202020204" pitchFamily="34" charset="0"/>
              </a:rPr>
              <a:t>Choose the correct statements below.</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69252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33344" y="3249464"/>
            <a:ext cx="5644236" cy="4006976"/>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a:clrChange>
              <a:clrFrom>
                <a:srgbClr val="FFFFFF"/>
              </a:clrFrom>
              <a:clrTo>
                <a:srgbClr val="FFFFFF">
                  <a:alpha val="0"/>
                </a:srgbClr>
              </a:clrTo>
            </a:clrChange>
          </a:blip>
          <a:srcRect l="27780" r="25910"/>
          <a:stretch/>
        </p:blipFill>
        <p:spPr>
          <a:xfrm rot="5400000">
            <a:off x="7469914" y="108869"/>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45995" y="698237"/>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2170807" y="2150400"/>
            <a:ext cx="3194613" cy="523220"/>
          </a:xfrm>
          <a:prstGeom prst="rect">
            <a:avLst/>
          </a:prstGeom>
          <a:noFill/>
          <a:ln>
            <a:noFill/>
          </a:ln>
        </p:spPr>
        <p:txBody>
          <a:bodyPr wrap="square" rtlCol="0">
            <a:spAutoFit/>
          </a:bodyPr>
          <a:lstStyle/>
          <a:p>
            <a:r>
              <a:rPr lang="en-US" sz="2800" dirty="0">
                <a:latin typeface="Century Gothic" panose="020B0502020202020204" pitchFamily="34" charset="0"/>
              </a:rPr>
              <a:t>The sugar melts.</a:t>
            </a:r>
          </a:p>
        </p:txBody>
      </p:sp>
      <p:sp>
        <p:nvSpPr>
          <p:cNvPr id="12" name="TextBox 11">
            <a:extLst>
              <a:ext uri="{FF2B5EF4-FFF2-40B4-BE49-F238E27FC236}">
                <a16:creationId xmlns:a16="http://schemas.microsoft.com/office/drawing/2014/main" id="{92723F2B-1D6F-794B-A7C9-40B038C80BC8}"/>
              </a:ext>
            </a:extLst>
          </p:cNvPr>
          <p:cNvSpPr txBox="1"/>
          <p:nvPr/>
        </p:nvSpPr>
        <p:spPr>
          <a:xfrm>
            <a:off x="1238731" y="4443603"/>
            <a:ext cx="3194613" cy="1815882"/>
          </a:xfrm>
          <a:prstGeom prst="rect">
            <a:avLst/>
          </a:prstGeom>
          <a:noFill/>
          <a:ln>
            <a:noFill/>
          </a:ln>
        </p:spPr>
        <p:txBody>
          <a:bodyPr wrap="square" rtlCol="0">
            <a:spAutoFit/>
          </a:bodyPr>
          <a:lstStyle/>
          <a:p>
            <a:r>
              <a:rPr lang="en-US" sz="2800" dirty="0">
                <a:latin typeface="Century Gothic" panose="020B0502020202020204" pitchFamily="34" charset="0"/>
              </a:rPr>
              <a:t>The sugar breaks up into smaller pieces and mixes with the water.</a:t>
            </a:r>
          </a:p>
        </p:txBody>
      </p:sp>
      <p:sp>
        <p:nvSpPr>
          <p:cNvPr id="13" name="TextBox 12">
            <a:extLst>
              <a:ext uri="{FF2B5EF4-FFF2-40B4-BE49-F238E27FC236}">
                <a16:creationId xmlns:a16="http://schemas.microsoft.com/office/drawing/2014/main" id="{700C92A6-1F3E-F94C-BDB3-CBE7649ADBAB}"/>
              </a:ext>
            </a:extLst>
          </p:cNvPr>
          <p:cNvSpPr txBox="1"/>
          <p:nvPr/>
        </p:nvSpPr>
        <p:spPr>
          <a:xfrm>
            <a:off x="5784951" y="4680287"/>
            <a:ext cx="2193296" cy="954107"/>
          </a:xfrm>
          <a:prstGeom prst="rect">
            <a:avLst/>
          </a:prstGeom>
          <a:noFill/>
          <a:ln>
            <a:noFill/>
          </a:ln>
        </p:spPr>
        <p:txBody>
          <a:bodyPr wrap="square" rtlCol="0">
            <a:spAutoFit/>
          </a:bodyPr>
          <a:lstStyle/>
          <a:p>
            <a:r>
              <a:rPr lang="en-US" sz="2800" dirty="0">
                <a:latin typeface="Century Gothic" panose="020B0502020202020204" pitchFamily="34" charset="0"/>
              </a:rPr>
              <a:t>The sugar disappears.</a:t>
            </a:r>
          </a:p>
        </p:txBody>
      </p:sp>
      <p:sp>
        <p:nvSpPr>
          <p:cNvPr id="14" name="TextBox 13">
            <a:extLst>
              <a:ext uri="{FF2B5EF4-FFF2-40B4-BE49-F238E27FC236}">
                <a16:creationId xmlns:a16="http://schemas.microsoft.com/office/drawing/2014/main" id="{FDB9E6EF-D5F8-CD4E-89D9-48518E23E7D1}"/>
              </a:ext>
            </a:extLst>
          </p:cNvPr>
          <p:cNvSpPr txBox="1"/>
          <p:nvPr/>
        </p:nvSpPr>
        <p:spPr>
          <a:xfrm>
            <a:off x="7465703" y="1484741"/>
            <a:ext cx="3194613" cy="1815882"/>
          </a:xfrm>
          <a:prstGeom prst="rect">
            <a:avLst/>
          </a:prstGeom>
          <a:noFill/>
          <a:ln>
            <a:noFill/>
          </a:ln>
        </p:spPr>
        <p:txBody>
          <a:bodyPr wrap="square" rtlCol="0">
            <a:spAutoFit/>
          </a:bodyPr>
          <a:lstStyle/>
          <a:p>
            <a:r>
              <a:rPr lang="en-US" sz="2800" dirty="0">
                <a:latin typeface="Century Gothic" panose="020B0502020202020204" pitchFamily="34" charset="0"/>
              </a:rPr>
              <a:t>The sugar joins with the water to make a new liquid.</a:t>
            </a:r>
          </a:p>
        </p:txBody>
      </p:sp>
    </p:spTree>
    <p:extLst>
      <p:ext uri="{BB962C8B-B14F-4D97-AF65-F5344CB8AC3E}">
        <p14:creationId xmlns:p14="http://schemas.microsoft.com/office/powerpoint/2010/main" val="1704903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8E2CB-6C59-AD48-982A-BBF77F6FBC6B}"/>
              </a:ext>
            </a:extLst>
          </p:cNvPr>
          <p:cNvSpPr>
            <a:spLocks noGrp="1"/>
          </p:cNvSpPr>
          <p:nvPr>
            <p:ph type="title"/>
          </p:nvPr>
        </p:nvSpPr>
        <p:spPr/>
        <p:txBody>
          <a:bodyPr/>
          <a:lstStyle/>
          <a:p>
            <a:r>
              <a:rPr lang="en-GB" dirty="0">
                <a:latin typeface="Century Gothic" panose="020B0502020202020204" pitchFamily="34" charset="0"/>
              </a:rPr>
              <a:t>Which flask contains the most concentrated solution?</a:t>
            </a:r>
          </a:p>
        </p:txBody>
      </p:sp>
      <p:pic>
        <p:nvPicPr>
          <p:cNvPr id="4" name="Picture 3" descr="A picture containing yellow, black, dark, lamp&#10;&#10;Description automatically generated">
            <a:extLst>
              <a:ext uri="{FF2B5EF4-FFF2-40B4-BE49-F238E27FC236}">
                <a16:creationId xmlns:a16="http://schemas.microsoft.com/office/drawing/2014/main" id="{9BACB798-BEE3-F14B-B8A3-434C852FDB24}"/>
              </a:ext>
            </a:extLst>
          </p:cNvPr>
          <p:cNvPicPr>
            <a:picLocks noChangeAspect="1"/>
          </p:cNvPicPr>
          <p:nvPr/>
        </p:nvPicPr>
        <p:blipFill>
          <a:blip r:embed="rId3"/>
          <a:stretch>
            <a:fillRect/>
          </a:stretch>
        </p:blipFill>
        <p:spPr>
          <a:xfrm>
            <a:off x="779386" y="1253538"/>
            <a:ext cx="1694873" cy="2445814"/>
          </a:xfrm>
          <a:prstGeom prst="rect">
            <a:avLst/>
          </a:prstGeom>
        </p:spPr>
      </p:pic>
      <p:pic>
        <p:nvPicPr>
          <p:cNvPr id="5" name="Picture 4" descr="A picture containing yellow, black, dark, lamp&#10;&#10;Description automatically generated">
            <a:extLst>
              <a:ext uri="{FF2B5EF4-FFF2-40B4-BE49-F238E27FC236}">
                <a16:creationId xmlns:a16="http://schemas.microsoft.com/office/drawing/2014/main" id="{6599ABCA-6A81-B043-8004-41DABD96DF80}"/>
              </a:ext>
            </a:extLst>
          </p:cNvPr>
          <p:cNvPicPr>
            <a:picLocks noChangeAspect="1"/>
          </p:cNvPicPr>
          <p:nvPr/>
        </p:nvPicPr>
        <p:blipFill>
          <a:blip r:embed="rId3"/>
          <a:stretch>
            <a:fillRect/>
          </a:stretch>
        </p:blipFill>
        <p:spPr>
          <a:xfrm>
            <a:off x="4894397" y="1314000"/>
            <a:ext cx="1366699" cy="1972237"/>
          </a:xfrm>
          <a:prstGeom prst="rect">
            <a:avLst/>
          </a:prstGeom>
        </p:spPr>
      </p:pic>
      <p:pic>
        <p:nvPicPr>
          <p:cNvPr id="6" name="Picture 5" descr="A picture containing yellow, black, dark, lamp&#10;&#10;Description automatically generated">
            <a:extLst>
              <a:ext uri="{FF2B5EF4-FFF2-40B4-BE49-F238E27FC236}">
                <a16:creationId xmlns:a16="http://schemas.microsoft.com/office/drawing/2014/main" id="{C10EFA05-845D-464C-B103-6A23B8C4645C}"/>
              </a:ext>
            </a:extLst>
          </p:cNvPr>
          <p:cNvPicPr>
            <a:picLocks noChangeAspect="1"/>
          </p:cNvPicPr>
          <p:nvPr/>
        </p:nvPicPr>
        <p:blipFill>
          <a:blip r:embed="rId3"/>
          <a:stretch>
            <a:fillRect/>
          </a:stretch>
        </p:blipFill>
        <p:spPr>
          <a:xfrm>
            <a:off x="7861458" y="306796"/>
            <a:ext cx="3401553" cy="4908666"/>
          </a:xfrm>
          <a:prstGeom prst="rect">
            <a:avLst/>
          </a:prstGeom>
        </p:spPr>
      </p:pic>
      <p:sp>
        <p:nvSpPr>
          <p:cNvPr id="11" name="Oval 10">
            <a:extLst>
              <a:ext uri="{FF2B5EF4-FFF2-40B4-BE49-F238E27FC236}">
                <a16:creationId xmlns:a16="http://schemas.microsoft.com/office/drawing/2014/main" id="{8933A853-47B1-694A-B28F-6FFCD86D19B2}"/>
              </a:ext>
            </a:extLst>
          </p:cNvPr>
          <p:cNvSpPr/>
          <p:nvPr/>
        </p:nvSpPr>
        <p:spPr>
          <a:xfrm>
            <a:off x="1470212" y="2761129"/>
            <a:ext cx="2068865" cy="19722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picture containing light&#10;&#10;Description automatically generated">
            <a:extLst>
              <a:ext uri="{FF2B5EF4-FFF2-40B4-BE49-F238E27FC236}">
                <a16:creationId xmlns:a16="http://schemas.microsoft.com/office/drawing/2014/main" id="{E5F6443A-FCBA-A24F-8EBA-3020F4839FE6}"/>
              </a:ext>
            </a:extLst>
          </p:cNvPr>
          <p:cNvPicPr>
            <a:picLocks noChangeAspect="1"/>
          </p:cNvPicPr>
          <p:nvPr/>
        </p:nvPicPr>
        <p:blipFill>
          <a:blip r:embed="rId4"/>
          <a:stretch>
            <a:fillRect/>
          </a:stretch>
        </p:blipFill>
        <p:spPr>
          <a:xfrm>
            <a:off x="279012" y="2698750"/>
            <a:ext cx="3276600" cy="3898900"/>
          </a:xfrm>
          <a:prstGeom prst="rect">
            <a:avLst/>
          </a:prstGeom>
        </p:spPr>
      </p:pic>
      <p:sp>
        <p:nvSpPr>
          <p:cNvPr id="12" name="Oval 11">
            <a:extLst>
              <a:ext uri="{FF2B5EF4-FFF2-40B4-BE49-F238E27FC236}">
                <a16:creationId xmlns:a16="http://schemas.microsoft.com/office/drawing/2014/main" id="{2AFE7527-D1F7-834E-918E-5AB16FA0BA63}"/>
              </a:ext>
            </a:extLst>
          </p:cNvPr>
          <p:cNvSpPr/>
          <p:nvPr/>
        </p:nvSpPr>
        <p:spPr>
          <a:xfrm>
            <a:off x="5246865" y="2761129"/>
            <a:ext cx="2068865" cy="19722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A picture containing light&#10;&#10;Description automatically generated">
            <a:extLst>
              <a:ext uri="{FF2B5EF4-FFF2-40B4-BE49-F238E27FC236}">
                <a16:creationId xmlns:a16="http://schemas.microsoft.com/office/drawing/2014/main" id="{05B42017-0E6D-694D-81FE-39D90CA9E5A7}"/>
              </a:ext>
            </a:extLst>
          </p:cNvPr>
          <p:cNvPicPr>
            <a:picLocks noChangeAspect="1"/>
          </p:cNvPicPr>
          <p:nvPr/>
        </p:nvPicPr>
        <p:blipFill>
          <a:blip r:embed="rId4"/>
          <a:stretch>
            <a:fillRect/>
          </a:stretch>
        </p:blipFill>
        <p:spPr>
          <a:xfrm>
            <a:off x="4055986" y="2698750"/>
            <a:ext cx="3276600" cy="3898900"/>
          </a:xfrm>
          <a:prstGeom prst="rect">
            <a:avLst/>
          </a:prstGeom>
        </p:spPr>
      </p:pic>
      <p:sp>
        <p:nvSpPr>
          <p:cNvPr id="13" name="Oval 12">
            <a:extLst>
              <a:ext uri="{FF2B5EF4-FFF2-40B4-BE49-F238E27FC236}">
                <a16:creationId xmlns:a16="http://schemas.microsoft.com/office/drawing/2014/main" id="{54743455-99A3-264F-9A5E-CA08B861E710}"/>
              </a:ext>
            </a:extLst>
          </p:cNvPr>
          <p:cNvSpPr/>
          <p:nvPr/>
        </p:nvSpPr>
        <p:spPr>
          <a:xfrm>
            <a:off x="9518166" y="3003175"/>
            <a:ext cx="2068865" cy="19722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A picture containing light&#10;&#10;Description automatically generated">
            <a:extLst>
              <a:ext uri="{FF2B5EF4-FFF2-40B4-BE49-F238E27FC236}">
                <a16:creationId xmlns:a16="http://schemas.microsoft.com/office/drawing/2014/main" id="{76A54F0F-4651-1144-912E-2393E24115B7}"/>
              </a:ext>
            </a:extLst>
          </p:cNvPr>
          <p:cNvPicPr>
            <a:picLocks noChangeAspect="1"/>
          </p:cNvPicPr>
          <p:nvPr/>
        </p:nvPicPr>
        <p:blipFill>
          <a:blip r:embed="rId4"/>
          <a:stretch>
            <a:fillRect/>
          </a:stretch>
        </p:blipFill>
        <p:spPr>
          <a:xfrm>
            <a:off x="8314221" y="2959100"/>
            <a:ext cx="3276600" cy="3898900"/>
          </a:xfrm>
          <a:prstGeom prst="rect">
            <a:avLst/>
          </a:prstGeom>
        </p:spPr>
      </p:pic>
      <p:sp>
        <p:nvSpPr>
          <p:cNvPr id="14" name="Oval 13">
            <a:extLst>
              <a:ext uri="{FF2B5EF4-FFF2-40B4-BE49-F238E27FC236}">
                <a16:creationId xmlns:a16="http://schemas.microsoft.com/office/drawing/2014/main" id="{4D2185BE-53C1-2943-A67D-192502FF7D33}"/>
              </a:ext>
            </a:extLst>
          </p:cNvPr>
          <p:cNvSpPr/>
          <p:nvPr/>
        </p:nvSpPr>
        <p:spPr>
          <a:xfrm>
            <a:off x="1617766" y="3437851"/>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946F7CD-8E42-0446-B59F-D643E4C7CA1F}"/>
              </a:ext>
            </a:extLst>
          </p:cNvPr>
          <p:cNvSpPr/>
          <p:nvPr/>
        </p:nvSpPr>
        <p:spPr>
          <a:xfrm>
            <a:off x="2057361" y="2959100"/>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94FF495-081B-474C-BDE3-C21B459E94FA}"/>
              </a:ext>
            </a:extLst>
          </p:cNvPr>
          <p:cNvSpPr/>
          <p:nvPr/>
        </p:nvSpPr>
        <p:spPr>
          <a:xfrm>
            <a:off x="2448395" y="4187694"/>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25D377FB-EFBB-7A4D-8339-94C0F5C68E13}"/>
              </a:ext>
            </a:extLst>
          </p:cNvPr>
          <p:cNvSpPr/>
          <p:nvPr/>
        </p:nvSpPr>
        <p:spPr>
          <a:xfrm>
            <a:off x="9822846" y="3203292"/>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80EC19C-9EFC-E14A-BB34-6EAFB5A0E2EA}"/>
              </a:ext>
            </a:extLst>
          </p:cNvPr>
          <p:cNvSpPr/>
          <p:nvPr/>
        </p:nvSpPr>
        <p:spPr>
          <a:xfrm>
            <a:off x="10405150" y="3408768"/>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CB158EC-A499-D147-8B83-3DD480BD0C0D}"/>
              </a:ext>
            </a:extLst>
          </p:cNvPr>
          <p:cNvSpPr/>
          <p:nvPr/>
        </p:nvSpPr>
        <p:spPr>
          <a:xfrm>
            <a:off x="10470468" y="3005058"/>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9F0F276-354A-2B42-A874-0AF2CC28D13C}"/>
              </a:ext>
            </a:extLst>
          </p:cNvPr>
          <p:cNvSpPr/>
          <p:nvPr/>
        </p:nvSpPr>
        <p:spPr>
          <a:xfrm>
            <a:off x="10802031" y="3262077"/>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375382F-27AB-7344-BF4B-2E17E3DAD6BB}"/>
              </a:ext>
            </a:extLst>
          </p:cNvPr>
          <p:cNvSpPr/>
          <p:nvPr/>
        </p:nvSpPr>
        <p:spPr>
          <a:xfrm>
            <a:off x="10697525" y="3982080"/>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357EB23C-5377-7249-A754-6191FB057128}"/>
              </a:ext>
            </a:extLst>
          </p:cNvPr>
          <p:cNvSpPr/>
          <p:nvPr/>
        </p:nvSpPr>
        <p:spPr>
          <a:xfrm>
            <a:off x="10869081" y="4341847"/>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AA4228A-D9BE-9E44-8F76-AB4C24129841}"/>
              </a:ext>
            </a:extLst>
          </p:cNvPr>
          <p:cNvSpPr/>
          <p:nvPr/>
        </p:nvSpPr>
        <p:spPr>
          <a:xfrm>
            <a:off x="10320143" y="4135567"/>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F7C99AE-68CE-924F-852B-14B071D47166}"/>
              </a:ext>
            </a:extLst>
          </p:cNvPr>
          <p:cNvSpPr/>
          <p:nvPr/>
        </p:nvSpPr>
        <p:spPr>
          <a:xfrm>
            <a:off x="10939211" y="3767089"/>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1D995C72-5FF9-C844-8B41-4A10430CDD8F}"/>
              </a:ext>
            </a:extLst>
          </p:cNvPr>
          <p:cNvSpPr/>
          <p:nvPr/>
        </p:nvSpPr>
        <p:spPr>
          <a:xfrm>
            <a:off x="10031932" y="3525790"/>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C9F9BBB-ADC1-9F49-B391-BDBE229AEE4F}"/>
              </a:ext>
            </a:extLst>
          </p:cNvPr>
          <p:cNvSpPr/>
          <p:nvPr/>
        </p:nvSpPr>
        <p:spPr>
          <a:xfrm>
            <a:off x="9950801" y="3892363"/>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6D9E60F9-AF32-D245-8468-DA1749907753}"/>
              </a:ext>
            </a:extLst>
          </p:cNvPr>
          <p:cNvSpPr/>
          <p:nvPr/>
        </p:nvSpPr>
        <p:spPr>
          <a:xfrm>
            <a:off x="9620945" y="3992202"/>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019209F-F32E-2C4A-9EF7-3558DB3703BE}"/>
              </a:ext>
            </a:extLst>
          </p:cNvPr>
          <p:cNvSpPr/>
          <p:nvPr/>
        </p:nvSpPr>
        <p:spPr>
          <a:xfrm>
            <a:off x="10220099" y="4539908"/>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978B93D7-9A41-404F-BE36-ABB28EE42215}"/>
              </a:ext>
            </a:extLst>
          </p:cNvPr>
          <p:cNvSpPr/>
          <p:nvPr/>
        </p:nvSpPr>
        <p:spPr>
          <a:xfrm>
            <a:off x="10329047" y="3767118"/>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A0E59D8-2DFB-1940-A26E-F4FD093A278C}"/>
              </a:ext>
            </a:extLst>
          </p:cNvPr>
          <p:cNvSpPr/>
          <p:nvPr/>
        </p:nvSpPr>
        <p:spPr>
          <a:xfrm>
            <a:off x="9864278" y="4323614"/>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1A88AC79-CF79-1546-957B-21C22F267041}"/>
              </a:ext>
            </a:extLst>
          </p:cNvPr>
          <p:cNvSpPr/>
          <p:nvPr/>
        </p:nvSpPr>
        <p:spPr>
          <a:xfrm>
            <a:off x="10180893" y="3167863"/>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308CA6F-D7BD-674C-9C9E-6CD8BBA3E195}"/>
              </a:ext>
            </a:extLst>
          </p:cNvPr>
          <p:cNvSpPr/>
          <p:nvPr/>
        </p:nvSpPr>
        <p:spPr>
          <a:xfrm>
            <a:off x="10571927" y="4396457"/>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F595DA39-4936-4D49-B9B2-7E0F516B4829}"/>
              </a:ext>
            </a:extLst>
          </p:cNvPr>
          <p:cNvSpPr/>
          <p:nvPr/>
        </p:nvSpPr>
        <p:spPr>
          <a:xfrm>
            <a:off x="10046959" y="4261235"/>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A86D9252-A02E-FC48-BC21-AF562A7D6C27}"/>
              </a:ext>
            </a:extLst>
          </p:cNvPr>
          <p:cNvSpPr/>
          <p:nvPr/>
        </p:nvSpPr>
        <p:spPr>
          <a:xfrm>
            <a:off x="10622692" y="3559900"/>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FAD96D2-0711-2B4F-BAAA-41341F0494FD}"/>
              </a:ext>
            </a:extLst>
          </p:cNvPr>
          <p:cNvSpPr/>
          <p:nvPr/>
        </p:nvSpPr>
        <p:spPr>
          <a:xfrm>
            <a:off x="10135104" y="3177254"/>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1E28295-A123-BC4B-9DBB-509C065E5695}"/>
              </a:ext>
            </a:extLst>
          </p:cNvPr>
          <p:cNvSpPr/>
          <p:nvPr/>
        </p:nvSpPr>
        <p:spPr>
          <a:xfrm>
            <a:off x="2547913" y="903434"/>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8942D4A-5391-3449-AFEC-F1DFB8F91988}"/>
              </a:ext>
            </a:extLst>
          </p:cNvPr>
          <p:cNvSpPr/>
          <p:nvPr/>
        </p:nvSpPr>
        <p:spPr>
          <a:xfrm>
            <a:off x="2556832" y="1406745"/>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91B729A9-955A-5141-98FC-D1CACD9B982A}"/>
              </a:ext>
            </a:extLst>
          </p:cNvPr>
          <p:cNvSpPr txBox="1"/>
          <p:nvPr/>
        </p:nvSpPr>
        <p:spPr>
          <a:xfrm>
            <a:off x="3003131" y="896844"/>
            <a:ext cx="1963999" cy="369332"/>
          </a:xfrm>
          <a:prstGeom prst="rect">
            <a:avLst/>
          </a:prstGeom>
          <a:noFill/>
        </p:spPr>
        <p:txBody>
          <a:bodyPr wrap="none" rtlCol="0">
            <a:spAutoFit/>
          </a:bodyPr>
          <a:lstStyle/>
          <a:p>
            <a:r>
              <a:rPr lang="en-GB" dirty="0">
                <a:latin typeface="Century Gothic" panose="020B0502020202020204" pitchFamily="34" charset="0"/>
              </a:rPr>
              <a:t>= solute particle</a:t>
            </a:r>
          </a:p>
        </p:txBody>
      </p:sp>
      <p:sp>
        <p:nvSpPr>
          <p:cNvPr id="36" name="TextBox 35">
            <a:extLst>
              <a:ext uri="{FF2B5EF4-FFF2-40B4-BE49-F238E27FC236}">
                <a16:creationId xmlns:a16="http://schemas.microsoft.com/office/drawing/2014/main" id="{B5CFEFD6-DBFE-4E49-AF44-68F25C59796E}"/>
              </a:ext>
            </a:extLst>
          </p:cNvPr>
          <p:cNvSpPr txBox="1"/>
          <p:nvPr/>
        </p:nvSpPr>
        <p:spPr>
          <a:xfrm>
            <a:off x="3013307" y="1443021"/>
            <a:ext cx="2092239" cy="369332"/>
          </a:xfrm>
          <a:prstGeom prst="rect">
            <a:avLst/>
          </a:prstGeom>
          <a:noFill/>
        </p:spPr>
        <p:txBody>
          <a:bodyPr wrap="none" rtlCol="0">
            <a:spAutoFit/>
          </a:bodyPr>
          <a:lstStyle/>
          <a:p>
            <a:r>
              <a:rPr lang="en-GB" dirty="0">
                <a:latin typeface="Century Gothic" panose="020B0502020202020204" pitchFamily="34" charset="0"/>
              </a:rPr>
              <a:t>= solvent particle</a:t>
            </a:r>
          </a:p>
        </p:txBody>
      </p:sp>
      <p:sp>
        <p:nvSpPr>
          <p:cNvPr id="87" name="Oval 86">
            <a:extLst>
              <a:ext uri="{FF2B5EF4-FFF2-40B4-BE49-F238E27FC236}">
                <a16:creationId xmlns:a16="http://schemas.microsoft.com/office/drawing/2014/main" id="{9EE6EA7E-CA3B-D241-9CCF-75DD56B38DBA}"/>
              </a:ext>
            </a:extLst>
          </p:cNvPr>
          <p:cNvSpPr/>
          <p:nvPr/>
        </p:nvSpPr>
        <p:spPr>
          <a:xfrm>
            <a:off x="9639772" y="3470682"/>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557DAC0-ED13-484C-A247-021A803F4AD9}"/>
              </a:ext>
            </a:extLst>
          </p:cNvPr>
          <p:cNvSpPr/>
          <p:nvPr/>
        </p:nvSpPr>
        <p:spPr>
          <a:xfrm>
            <a:off x="1747105" y="3003175"/>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8393DBA-1485-2140-9806-0365172C8732}"/>
              </a:ext>
            </a:extLst>
          </p:cNvPr>
          <p:cNvSpPr/>
          <p:nvPr/>
        </p:nvSpPr>
        <p:spPr>
          <a:xfrm>
            <a:off x="2329409" y="3208651"/>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0127A1D1-9B5A-5845-A2ED-BFCD3CFDBB17}"/>
              </a:ext>
            </a:extLst>
          </p:cNvPr>
          <p:cNvSpPr/>
          <p:nvPr/>
        </p:nvSpPr>
        <p:spPr>
          <a:xfrm>
            <a:off x="2394727" y="2804941"/>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F107994-1A5F-F04F-8E6F-F3B3DF6AB162}"/>
              </a:ext>
            </a:extLst>
          </p:cNvPr>
          <p:cNvSpPr/>
          <p:nvPr/>
        </p:nvSpPr>
        <p:spPr>
          <a:xfrm>
            <a:off x="2654481" y="3438631"/>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CD763A5E-DAFC-644C-B3AD-6BBE84FBA1A0}"/>
              </a:ext>
            </a:extLst>
          </p:cNvPr>
          <p:cNvSpPr/>
          <p:nvPr/>
        </p:nvSpPr>
        <p:spPr>
          <a:xfrm>
            <a:off x="3061408" y="3304289"/>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4B432416-C985-1945-8C33-B8DBAAB48830}"/>
              </a:ext>
            </a:extLst>
          </p:cNvPr>
          <p:cNvSpPr/>
          <p:nvPr/>
        </p:nvSpPr>
        <p:spPr>
          <a:xfrm>
            <a:off x="2621784" y="3781963"/>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4334B56-1414-5744-B352-1A15301CEF16}"/>
              </a:ext>
            </a:extLst>
          </p:cNvPr>
          <p:cNvSpPr/>
          <p:nvPr/>
        </p:nvSpPr>
        <p:spPr>
          <a:xfrm>
            <a:off x="2793340" y="4141730"/>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6327651-B152-3542-9D95-BD9CCA790AF1}"/>
              </a:ext>
            </a:extLst>
          </p:cNvPr>
          <p:cNvSpPr/>
          <p:nvPr/>
        </p:nvSpPr>
        <p:spPr>
          <a:xfrm>
            <a:off x="2244402" y="3935450"/>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21B06EA6-A269-614D-A489-BA4F71F21485}"/>
              </a:ext>
            </a:extLst>
          </p:cNvPr>
          <p:cNvSpPr/>
          <p:nvPr/>
        </p:nvSpPr>
        <p:spPr>
          <a:xfrm>
            <a:off x="3077823" y="3550095"/>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C334007-2428-234C-8DB7-B6F3D9CE03E1}"/>
              </a:ext>
            </a:extLst>
          </p:cNvPr>
          <p:cNvSpPr/>
          <p:nvPr/>
        </p:nvSpPr>
        <p:spPr>
          <a:xfrm>
            <a:off x="1956191" y="3325673"/>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FEC505E-C80E-DB4E-B63F-CE095EDA38B0}"/>
              </a:ext>
            </a:extLst>
          </p:cNvPr>
          <p:cNvSpPr/>
          <p:nvPr/>
        </p:nvSpPr>
        <p:spPr>
          <a:xfrm>
            <a:off x="1875060" y="3692246"/>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E696D40-1C8C-7B44-BE81-E8343DC4540A}"/>
              </a:ext>
            </a:extLst>
          </p:cNvPr>
          <p:cNvSpPr/>
          <p:nvPr/>
        </p:nvSpPr>
        <p:spPr>
          <a:xfrm>
            <a:off x="1579551" y="3846232"/>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CAD115C-04B6-024C-9576-B42938A719ED}"/>
              </a:ext>
            </a:extLst>
          </p:cNvPr>
          <p:cNvSpPr/>
          <p:nvPr/>
        </p:nvSpPr>
        <p:spPr>
          <a:xfrm>
            <a:off x="2144358" y="4339791"/>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A7D9DF4-1301-BD43-BA20-84C7EE127191}"/>
              </a:ext>
            </a:extLst>
          </p:cNvPr>
          <p:cNvSpPr/>
          <p:nvPr/>
        </p:nvSpPr>
        <p:spPr>
          <a:xfrm>
            <a:off x="1923427" y="4052472"/>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6D4CDC3-AD50-C840-A7A8-CE0ABDD61567}"/>
              </a:ext>
            </a:extLst>
          </p:cNvPr>
          <p:cNvSpPr/>
          <p:nvPr/>
        </p:nvSpPr>
        <p:spPr>
          <a:xfrm>
            <a:off x="2927445" y="3834318"/>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4FB51B1-AF6C-D744-829B-169B9B40295F}"/>
              </a:ext>
            </a:extLst>
          </p:cNvPr>
          <p:cNvSpPr/>
          <p:nvPr/>
        </p:nvSpPr>
        <p:spPr>
          <a:xfrm>
            <a:off x="2714359" y="3099885"/>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86FC81B-F50E-8D4C-84A8-1C39E4B045B6}"/>
              </a:ext>
            </a:extLst>
          </p:cNvPr>
          <p:cNvSpPr/>
          <p:nvPr/>
        </p:nvSpPr>
        <p:spPr>
          <a:xfrm>
            <a:off x="2289033" y="3603196"/>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6F193F4-9F81-6541-97D0-7252C586E1D9}"/>
              </a:ext>
            </a:extLst>
          </p:cNvPr>
          <p:cNvSpPr/>
          <p:nvPr/>
        </p:nvSpPr>
        <p:spPr>
          <a:xfrm>
            <a:off x="5528168" y="2979175"/>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FD91031-2104-474B-9F99-E85DBE9E4EED}"/>
              </a:ext>
            </a:extLst>
          </p:cNvPr>
          <p:cNvSpPr/>
          <p:nvPr/>
        </p:nvSpPr>
        <p:spPr>
          <a:xfrm>
            <a:off x="6110472" y="3184651"/>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36EDE56-C794-AF4A-B9D9-433BFAA78D5D}"/>
              </a:ext>
            </a:extLst>
          </p:cNvPr>
          <p:cNvSpPr/>
          <p:nvPr/>
        </p:nvSpPr>
        <p:spPr>
          <a:xfrm>
            <a:off x="6175790" y="2780941"/>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7B45C90-5F64-4644-BB3E-D63E4D09CDD9}"/>
              </a:ext>
            </a:extLst>
          </p:cNvPr>
          <p:cNvSpPr/>
          <p:nvPr/>
        </p:nvSpPr>
        <p:spPr>
          <a:xfrm>
            <a:off x="6507353" y="3037960"/>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92F4469-7C2F-C849-8487-4C1D2A49512F}"/>
              </a:ext>
            </a:extLst>
          </p:cNvPr>
          <p:cNvSpPr/>
          <p:nvPr/>
        </p:nvSpPr>
        <p:spPr>
          <a:xfrm>
            <a:off x="6842471" y="3280289"/>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F9CF9DAF-BB7F-E547-9BA2-A580EFC07B2E}"/>
              </a:ext>
            </a:extLst>
          </p:cNvPr>
          <p:cNvSpPr/>
          <p:nvPr/>
        </p:nvSpPr>
        <p:spPr>
          <a:xfrm>
            <a:off x="6402847" y="3757963"/>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9F73BA7B-2670-2E44-9B29-D0B7EE4DFA43}"/>
              </a:ext>
            </a:extLst>
          </p:cNvPr>
          <p:cNvSpPr/>
          <p:nvPr/>
        </p:nvSpPr>
        <p:spPr>
          <a:xfrm>
            <a:off x="6574403" y="4117730"/>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A062AC0B-405A-3A43-AAB1-AFE110169BF4}"/>
              </a:ext>
            </a:extLst>
          </p:cNvPr>
          <p:cNvSpPr/>
          <p:nvPr/>
        </p:nvSpPr>
        <p:spPr>
          <a:xfrm>
            <a:off x="6025465" y="3911450"/>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E8989786-C088-9B4A-B920-838A1879B77E}"/>
              </a:ext>
            </a:extLst>
          </p:cNvPr>
          <p:cNvSpPr/>
          <p:nvPr/>
        </p:nvSpPr>
        <p:spPr>
          <a:xfrm>
            <a:off x="6644533" y="3542972"/>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C12DC28-0C27-0F44-9F49-2AAE5EE6656F}"/>
              </a:ext>
            </a:extLst>
          </p:cNvPr>
          <p:cNvSpPr/>
          <p:nvPr/>
        </p:nvSpPr>
        <p:spPr>
          <a:xfrm>
            <a:off x="5737254" y="3301673"/>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EAB815E-99DF-2C4B-A9C2-B310024B5884}"/>
              </a:ext>
            </a:extLst>
          </p:cNvPr>
          <p:cNvSpPr/>
          <p:nvPr/>
        </p:nvSpPr>
        <p:spPr>
          <a:xfrm>
            <a:off x="5656123" y="3668246"/>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E8F8316-80D9-C249-8681-DDA2FECF361D}"/>
              </a:ext>
            </a:extLst>
          </p:cNvPr>
          <p:cNvSpPr/>
          <p:nvPr/>
        </p:nvSpPr>
        <p:spPr>
          <a:xfrm>
            <a:off x="5360614" y="3822232"/>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BC32BAA8-3E5F-404A-A004-300991D35CFA}"/>
              </a:ext>
            </a:extLst>
          </p:cNvPr>
          <p:cNvSpPr/>
          <p:nvPr/>
        </p:nvSpPr>
        <p:spPr>
          <a:xfrm>
            <a:off x="5925421" y="4315791"/>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CAA2310-AAE7-8A4D-9BB2-AFF2002B7281}"/>
              </a:ext>
            </a:extLst>
          </p:cNvPr>
          <p:cNvSpPr/>
          <p:nvPr/>
        </p:nvSpPr>
        <p:spPr>
          <a:xfrm>
            <a:off x="6034369" y="3543001"/>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E1C1D32F-F102-BD43-80B6-5DF9FC62565F}"/>
              </a:ext>
            </a:extLst>
          </p:cNvPr>
          <p:cNvSpPr/>
          <p:nvPr/>
        </p:nvSpPr>
        <p:spPr>
          <a:xfrm>
            <a:off x="5569600" y="4099497"/>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E398793-7555-B346-B39C-67B85184AF5F}"/>
              </a:ext>
            </a:extLst>
          </p:cNvPr>
          <p:cNvSpPr/>
          <p:nvPr/>
        </p:nvSpPr>
        <p:spPr>
          <a:xfrm>
            <a:off x="5446620" y="3422497"/>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B966294-5A75-1247-8DA9-16FE6C8CE227}"/>
              </a:ext>
            </a:extLst>
          </p:cNvPr>
          <p:cNvSpPr/>
          <p:nvPr/>
        </p:nvSpPr>
        <p:spPr>
          <a:xfrm>
            <a:off x="5886215" y="2943746"/>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18EF94B-E398-7846-9330-F13AEF908752}"/>
              </a:ext>
            </a:extLst>
          </p:cNvPr>
          <p:cNvSpPr/>
          <p:nvPr/>
        </p:nvSpPr>
        <p:spPr>
          <a:xfrm>
            <a:off x="6277249" y="4172340"/>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A34CECB-848A-C140-9BF9-C756BAE92BBD}"/>
              </a:ext>
            </a:extLst>
          </p:cNvPr>
          <p:cNvSpPr/>
          <p:nvPr/>
        </p:nvSpPr>
        <p:spPr>
          <a:xfrm>
            <a:off x="5752281" y="4037118"/>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7554464-C609-E445-96DE-6682963BD844}"/>
              </a:ext>
            </a:extLst>
          </p:cNvPr>
          <p:cNvSpPr/>
          <p:nvPr/>
        </p:nvSpPr>
        <p:spPr>
          <a:xfrm>
            <a:off x="6756299" y="3818964"/>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7A05E14-788C-584A-A77A-2D627313E642}"/>
              </a:ext>
            </a:extLst>
          </p:cNvPr>
          <p:cNvSpPr/>
          <p:nvPr/>
        </p:nvSpPr>
        <p:spPr>
          <a:xfrm>
            <a:off x="6328014" y="3335783"/>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9F13853-2219-A84F-BA42-403FB0B1029E}"/>
              </a:ext>
            </a:extLst>
          </p:cNvPr>
          <p:cNvSpPr/>
          <p:nvPr/>
        </p:nvSpPr>
        <p:spPr>
          <a:xfrm>
            <a:off x="11091308" y="4025991"/>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BB81DA5A-C788-5141-A0B7-690AA22D75EC}"/>
              </a:ext>
            </a:extLst>
          </p:cNvPr>
          <p:cNvSpPr/>
          <p:nvPr/>
        </p:nvSpPr>
        <p:spPr>
          <a:xfrm>
            <a:off x="11063082" y="3497783"/>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84EC73D-54E9-B447-85D0-8192BADB2C9E}"/>
              </a:ext>
            </a:extLst>
          </p:cNvPr>
          <p:cNvSpPr/>
          <p:nvPr/>
        </p:nvSpPr>
        <p:spPr>
          <a:xfrm>
            <a:off x="9741298" y="3646614"/>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22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500"/>
                                        <p:tgtEl>
                                          <p:spTgt spid="4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fade">
                                      <p:cBhvr>
                                        <p:cTn id="88" dur="500"/>
                                        <p:tgtEl>
                                          <p:spTgt spid="4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fade">
                                      <p:cBhvr>
                                        <p:cTn id="91" dur="500"/>
                                        <p:tgtEl>
                                          <p:spTgt spid="4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fade">
                                      <p:cBhvr>
                                        <p:cTn id="94" dur="500"/>
                                        <p:tgtEl>
                                          <p:spTgt spid="5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fade">
                                      <p:cBhvr>
                                        <p:cTn id="97" dur="500"/>
                                        <p:tgtEl>
                                          <p:spTgt spid="5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fade">
                                      <p:cBhvr>
                                        <p:cTn id="100" dur="500"/>
                                        <p:tgtEl>
                                          <p:spTgt spid="5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fade">
                                      <p:cBhvr>
                                        <p:cTn id="103" dur="500"/>
                                        <p:tgtEl>
                                          <p:spTgt spid="5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4"/>
                                        </p:tgtEl>
                                        <p:attrNameLst>
                                          <p:attrName>style.visibility</p:attrName>
                                        </p:attrNameLst>
                                      </p:cBhvr>
                                      <p:to>
                                        <p:strVal val="visible"/>
                                      </p:to>
                                    </p:set>
                                    <p:animEffect transition="in" filter="fade">
                                      <p:cBhvr>
                                        <p:cTn id="106" dur="500"/>
                                        <p:tgtEl>
                                          <p:spTgt spid="5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fade">
                                      <p:cBhvr>
                                        <p:cTn id="109" dur="500"/>
                                        <p:tgtEl>
                                          <p:spTgt spid="5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fade">
                                      <p:cBhvr>
                                        <p:cTn id="112" dur="500"/>
                                        <p:tgtEl>
                                          <p:spTgt spid="5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57"/>
                                        </p:tgtEl>
                                        <p:attrNameLst>
                                          <p:attrName>style.visibility</p:attrName>
                                        </p:attrNameLst>
                                      </p:cBhvr>
                                      <p:to>
                                        <p:strVal val="visible"/>
                                      </p:to>
                                    </p:set>
                                    <p:animEffect transition="in" filter="fade">
                                      <p:cBhvr>
                                        <p:cTn id="115" dur="500"/>
                                        <p:tgtEl>
                                          <p:spTgt spid="5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58"/>
                                        </p:tgtEl>
                                        <p:attrNameLst>
                                          <p:attrName>style.visibility</p:attrName>
                                        </p:attrNameLst>
                                      </p:cBhvr>
                                      <p:to>
                                        <p:strVal val="visible"/>
                                      </p:to>
                                    </p:set>
                                    <p:animEffect transition="in" filter="fade">
                                      <p:cBhvr>
                                        <p:cTn id="118" dur="500"/>
                                        <p:tgtEl>
                                          <p:spTgt spid="5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fade">
                                      <p:cBhvr>
                                        <p:cTn id="121" dur="500"/>
                                        <p:tgtEl>
                                          <p:spTgt spid="5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0"/>
                                        </p:tgtEl>
                                        <p:attrNameLst>
                                          <p:attrName>style.visibility</p:attrName>
                                        </p:attrNameLst>
                                      </p:cBhvr>
                                      <p:to>
                                        <p:strVal val="visible"/>
                                      </p:to>
                                    </p:set>
                                    <p:animEffect transition="in" filter="fade">
                                      <p:cBhvr>
                                        <p:cTn id="124" dur="500"/>
                                        <p:tgtEl>
                                          <p:spTgt spid="60"/>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1"/>
                                        </p:tgtEl>
                                        <p:attrNameLst>
                                          <p:attrName>style.visibility</p:attrName>
                                        </p:attrNameLst>
                                      </p:cBhvr>
                                      <p:to>
                                        <p:strVal val="visible"/>
                                      </p:to>
                                    </p:set>
                                    <p:animEffect transition="in" filter="fade">
                                      <p:cBhvr>
                                        <p:cTn id="127" dur="500"/>
                                        <p:tgtEl>
                                          <p:spTgt spid="6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62"/>
                                        </p:tgtEl>
                                        <p:attrNameLst>
                                          <p:attrName>style.visibility</p:attrName>
                                        </p:attrNameLst>
                                      </p:cBhvr>
                                      <p:to>
                                        <p:strVal val="visible"/>
                                      </p:to>
                                    </p:set>
                                    <p:animEffect transition="in" filter="fade">
                                      <p:cBhvr>
                                        <p:cTn id="130" dur="500"/>
                                        <p:tgtEl>
                                          <p:spTgt spid="6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3"/>
                                        </p:tgtEl>
                                        <p:attrNameLst>
                                          <p:attrName>style.visibility</p:attrName>
                                        </p:attrNameLst>
                                      </p:cBhvr>
                                      <p:to>
                                        <p:strVal val="visible"/>
                                      </p:to>
                                    </p:set>
                                    <p:animEffect transition="in" filter="fade">
                                      <p:cBhvr>
                                        <p:cTn id="133" dur="500"/>
                                        <p:tgtEl>
                                          <p:spTgt spid="6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64"/>
                                        </p:tgtEl>
                                        <p:attrNameLst>
                                          <p:attrName>style.visibility</p:attrName>
                                        </p:attrNameLst>
                                      </p:cBhvr>
                                      <p:to>
                                        <p:strVal val="visible"/>
                                      </p:to>
                                    </p:set>
                                    <p:animEffect transition="in" filter="fade">
                                      <p:cBhvr>
                                        <p:cTn id="136" dur="500"/>
                                        <p:tgtEl>
                                          <p:spTgt spid="64"/>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2"/>
                                        </p:tgtEl>
                                        <p:attrNameLst>
                                          <p:attrName>style.visibility</p:attrName>
                                        </p:attrNameLst>
                                      </p:cBhvr>
                                      <p:to>
                                        <p:strVal val="visible"/>
                                      </p:to>
                                    </p:set>
                                    <p:animEffect transition="in" filter="fade">
                                      <p:cBhvr>
                                        <p:cTn id="139" dur="500"/>
                                        <p:tgtEl>
                                          <p:spTgt spid="82"/>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81"/>
                                        </p:tgtEl>
                                        <p:attrNameLst>
                                          <p:attrName>style.visibility</p:attrName>
                                        </p:attrNameLst>
                                      </p:cBhvr>
                                      <p:to>
                                        <p:strVal val="visible"/>
                                      </p:to>
                                    </p:set>
                                    <p:animEffect transition="in" filter="fade">
                                      <p:cBhvr>
                                        <p:cTn id="142" dur="500"/>
                                        <p:tgtEl>
                                          <p:spTgt spid="81"/>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84"/>
                                        </p:tgtEl>
                                        <p:attrNameLst>
                                          <p:attrName>style.visibility</p:attrName>
                                        </p:attrNameLst>
                                      </p:cBhvr>
                                      <p:to>
                                        <p:strVal val="visible"/>
                                      </p:to>
                                    </p:set>
                                    <p:animEffect transition="in" filter="fade">
                                      <p:cBhvr>
                                        <p:cTn id="145" dur="500"/>
                                        <p:tgtEl>
                                          <p:spTgt spid="8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83"/>
                                        </p:tgtEl>
                                        <p:attrNameLst>
                                          <p:attrName>style.visibility</p:attrName>
                                        </p:attrNameLst>
                                      </p:cBhvr>
                                      <p:to>
                                        <p:strVal val="visible"/>
                                      </p:to>
                                    </p:set>
                                    <p:animEffect transition="in" filter="fade">
                                      <p:cBhvr>
                                        <p:cTn id="148" dur="500"/>
                                        <p:tgtEl>
                                          <p:spTgt spid="83"/>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80"/>
                                        </p:tgtEl>
                                        <p:attrNameLst>
                                          <p:attrName>style.visibility</p:attrName>
                                        </p:attrNameLst>
                                      </p:cBhvr>
                                      <p:to>
                                        <p:strVal val="visible"/>
                                      </p:to>
                                    </p:set>
                                    <p:animEffect transition="in" filter="fade">
                                      <p:cBhvr>
                                        <p:cTn id="151" dur="500"/>
                                        <p:tgtEl>
                                          <p:spTgt spid="8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66"/>
                                        </p:tgtEl>
                                        <p:attrNameLst>
                                          <p:attrName>style.visibility</p:attrName>
                                        </p:attrNameLst>
                                      </p:cBhvr>
                                      <p:to>
                                        <p:strVal val="visible"/>
                                      </p:to>
                                    </p:set>
                                    <p:animEffect transition="in" filter="fade">
                                      <p:cBhvr>
                                        <p:cTn id="154" dur="500"/>
                                        <p:tgtEl>
                                          <p:spTgt spid="66"/>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67"/>
                                        </p:tgtEl>
                                        <p:attrNameLst>
                                          <p:attrName>style.visibility</p:attrName>
                                        </p:attrNameLst>
                                      </p:cBhvr>
                                      <p:to>
                                        <p:strVal val="visible"/>
                                      </p:to>
                                    </p:set>
                                    <p:animEffect transition="in" filter="fade">
                                      <p:cBhvr>
                                        <p:cTn id="157" dur="500"/>
                                        <p:tgtEl>
                                          <p:spTgt spid="6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68"/>
                                        </p:tgtEl>
                                        <p:attrNameLst>
                                          <p:attrName>style.visibility</p:attrName>
                                        </p:attrNameLst>
                                      </p:cBhvr>
                                      <p:to>
                                        <p:strVal val="visible"/>
                                      </p:to>
                                    </p:set>
                                    <p:animEffect transition="in" filter="fade">
                                      <p:cBhvr>
                                        <p:cTn id="160" dur="500"/>
                                        <p:tgtEl>
                                          <p:spTgt spid="68"/>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69"/>
                                        </p:tgtEl>
                                        <p:attrNameLst>
                                          <p:attrName>style.visibility</p:attrName>
                                        </p:attrNameLst>
                                      </p:cBhvr>
                                      <p:to>
                                        <p:strVal val="visible"/>
                                      </p:to>
                                    </p:set>
                                    <p:animEffect transition="in" filter="fade">
                                      <p:cBhvr>
                                        <p:cTn id="163" dur="500"/>
                                        <p:tgtEl>
                                          <p:spTgt spid="69"/>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70"/>
                                        </p:tgtEl>
                                        <p:attrNameLst>
                                          <p:attrName>style.visibility</p:attrName>
                                        </p:attrNameLst>
                                      </p:cBhvr>
                                      <p:to>
                                        <p:strVal val="visible"/>
                                      </p:to>
                                    </p:set>
                                    <p:animEffect transition="in" filter="fade">
                                      <p:cBhvr>
                                        <p:cTn id="166" dur="500"/>
                                        <p:tgtEl>
                                          <p:spTgt spid="70"/>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71"/>
                                        </p:tgtEl>
                                        <p:attrNameLst>
                                          <p:attrName>style.visibility</p:attrName>
                                        </p:attrNameLst>
                                      </p:cBhvr>
                                      <p:to>
                                        <p:strVal val="visible"/>
                                      </p:to>
                                    </p:set>
                                    <p:animEffect transition="in" filter="fade">
                                      <p:cBhvr>
                                        <p:cTn id="169" dur="500"/>
                                        <p:tgtEl>
                                          <p:spTgt spid="71"/>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72"/>
                                        </p:tgtEl>
                                        <p:attrNameLst>
                                          <p:attrName>style.visibility</p:attrName>
                                        </p:attrNameLst>
                                      </p:cBhvr>
                                      <p:to>
                                        <p:strVal val="visible"/>
                                      </p:to>
                                    </p:set>
                                    <p:animEffect transition="in" filter="fade">
                                      <p:cBhvr>
                                        <p:cTn id="172" dur="500"/>
                                        <p:tgtEl>
                                          <p:spTgt spid="72"/>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73"/>
                                        </p:tgtEl>
                                        <p:attrNameLst>
                                          <p:attrName>style.visibility</p:attrName>
                                        </p:attrNameLst>
                                      </p:cBhvr>
                                      <p:to>
                                        <p:strVal val="visible"/>
                                      </p:to>
                                    </p:set>
                                    <p:animEffect transition="in" filter="fade">
                                      <p:cBhvr>
                                        <p:cTn id="175" dur="500"/>
                                        <p:tgtEl>
                                          <p:spTgt spid="73"/>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74"/>
                                        </p:tgtEl>
                                        <p:attrNameLst>
                                          <p:attrName>style.visibility</p:attrName>
                                        </p:attrNameLst>
                                      </p:cBhvr>
                                      <p:to>
                                        <p:strVal val="visible"/>
                                      </p:to>
                                    </p:set>
                                    <p:animEffect transition="in" filter="fade">
                                      <p:cBhvr>
                                        <p:cTn id="178" dur="500"/>
                                        <p:tgtEl>
                                          <p:spTgt spid="74"/>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75"/>
                                        </p:tgtEl>
                                        <p:attrNameLst>
                                          <p:attrName>style.visibility</p:attrName>
                                        </p:attrNameLst>
                                      </p:cBhvr>
                                      <p:to>
                                        <p:strVal val="visible"/>
                                      </p:to>
                                    </p:set>
                                    <p:animEffect transition="in" filter="fade">
                                      <p:cBhvr>
                                        <p:cTn id="181" dur="500"/>
                                        <p:tgtEl>
                                          <p:spTgt spid="75"/>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76"/>
                                        </p:tgtEl>
                                        <p:attrNameLst>
                                          <p:attrName>style.visibility</p:attrName>
                                        </p:attrNameLst>
                                      </p:cBhvr>
                                      <p:to>
                                        <p:strVal val="visible"/>
                                      </p:to>
                                    </p:set>
                                    <p:animEffect transition="in" filter="fade">
                                      <p:cBhvr>
                                        <p:cTn id="184" dur="500"/>
                                        <p:tgtEl>
                                          <p:spTgt spid="76"/>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77"/>
                                        </p:tgtEl>
                                        <p:attrNameLst>
                                          <p:attrName>style.visibility</p:attrName>
                                        </p:attrNameLst>
                                      </p:cBhvr>
                                      <p:to>
                                        <p:strVal val="visible"/>
                                      </p:to>
                                    </p:set>
                                    <p:animEffect transition="in" filter="fade">
                                      <p:cBhvr>
                                        <p:cTn id="187" dur="500"/>
                                        <p:tgtEl>
                                          <p:spTgt spid="77"/>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78"/>
                                        </p:tgtEl>
                                        <p:attrNameLst>
                                          <p:attrName>style.visibility</p:attrName>
                                        </p:attrNameLst>
                                      </p:cBhvr>
                                      <p:to>
                                        <p:strVal val="visible"/>
                                      </p:to>
                                    </p:set>
                                    <p:animEffect transition="in" filter="fade">
                                      <p:cBhvr>
                                        <p:cTn id="190" dur="500"/>
                                        <p:tgtEl>
                                          <p:spTgt spid="78"/>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79"/>
                                        </p:tgtEl>
                                        <p:attrNameLst>
                                          <p:attrName>style.visibility</p:attrName>
                                        </p:attrNameLst>
                                      </p:cBhvr>
                                      <p:to>
                                        <p:strVal val="visible"/>
                                      </p:to>
                                    </p:set>
                                    <p:animEffect transition="in" filter="fade">
                                      <p:cBhvr>
                                        <p:cTn id="193" dur="500"/>
                                        <p:tgtEl>
                                          <p:spTgt spid="79"/>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85"/>
                                        </p:tgtEl>
                                        <p:attrNameLst>
                                          <p:attrName>style.visibility</p:attrName>
                                        </p:attrNameLst>
                                      </p:cBhvr>
                                      <p:to>
                                        <p:strVal val="visible"/>
                                      </p:to>
                                    </p:set>
                                    <p:animEffect transition="in" filter="fade">
                                      <p:cBhvr>
                                        <p:cTn id="196" dur="500"/>
                                        <p:tgtEl>
                                          <p:spTgt spid="85"/>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86"/>
                                        </p:tgtEl>
                                        <p:attrNameLst>
                                          <p:attrName>style.visibility</p:attrName>
                                        </p:attrNameLst>
                                      </p:cBhvr>
                                      <p:to>
                                        <p:strVal val="visible"/>
                                      </p:to>
                                    </p:set>
                                    <p:animEffect transition="in" filter="fade">
                                      <p:cBhvr>
                                        <p:cTn id="199" dur="500"/>
                                        <p:tgtEl>
                                          <p:spTgt spid="86"/>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87"/>
                                        </p:tgtEl>
                                        <p:attrNameLst>
                                          <p:attrName>style.visibility</p:attrName>
                                        </p:attrNameLst>
                                      </p:cBhvr>
                                      <p:to>
                                        <p:strVal val="visible"/>
                                      </p:to>
                                    </p:set>
                                    <p:animEffect transition="in" filter="fade">
                                      <p:cBhvr>
                                        <p:cTn id="20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1" grpId="0" animBg="1"/>
      <p:bldP spid="82" grpId="0" animBg="1"/>
      <p:bldP spid="83" grpId="0" animBg="1"/>
      <p:bldP spid="84" grpId="0" animBg="1"/>
      <p:bldP spid="21" grpId="0" animBg="1"/>
      <p:bldP spid="33" grpId="0" animBg="1"/>
      <p:bldP spid="34" grpId="0" animBg="1"/>
      <p:bldP spid="87"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17" grpId="0" animBg="1"/>
      <p:bldP spid="18" grpId="0" animBg="1"/>
      <p:bldP spid="19" grpId="0" animBg="1"/>
      <p:bldP spid="32"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26" grpId="0" animBg="1"/>
      <p:bldP spid="27" grpId="0" animBg="1"/>
      <p:bldP spid="28" grpId="0" animBg="1"/>
      <p:bldP spid="29" grpId="0" animBg="1"/>
      <p:bldP spid="30" grpId="0" animBg="1"/>
      <p:bldP spid="31" grpId="0" animBg="1"/>
      <p:bldP spid="85" grpId="0" animBg="1"/>
      <p:bldP spid="86" grpId="0" animBg="1"/>
      <p:bldP spid="8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TextBox 6"/>
              <p:cNvSpPr txBox="1"/>
              <p:nvPr/>
            </p:nvSpPr>
            <p:spPr>
              <a:xfrm>
                <a:off x="180098" y="83453"/>
                <a:ext cx="11063170" cy="6833217"/>
              </a:xfrm>
              <a:prstGeom prst="rect">
                <a:avLst/>
              </a:prstGeom>
              <a:noFill/>
            </p:spPr>
            <p:txBody>
              <a:bodyPr wrap="square" rtlCol="0">
                <a:spAutoFit/>
              </a:bodyPr>
              <a:lstStyle/>
              <a:p>
                <a:r>
                  <a:rPr lang="en-GB" sz="2400" b="1" dirty="0">
                    <a:latin typeface="Century Gothic" panose="020B0502020202020204" pitchFamily="34" charset="0"/>
                  </a:rPr>
                  <a:t>How do we calculate concentration?</a:t>
                </a:r>
              </a:p>
              <a:p>
                <a:endParaRPr lang="en-GB" sz="2400" dirty="0">
                  <a:latin typeface="Century Gothic" panose="020B0502020202020204" pitchFamily="34" charset="0"/>
                </a:endParaRPr>
              </a:p>
              <a:p>
                <a:r>
                  <a:rPr lang="en-GB" sz="2400" dirty="0">
                    <a:latin typeface="Century Gothic" panose="020B0502020202020204" pitchFamily="34" charset="0"/>
                  </a:rPr>
                  <a:t>The </a:t>
                </a:r>
                <a:r>
                  <a:rPr lang="en-GB" sz="2400" b="1" dirty="0">
                    <a:latin typeface="Century Gothic" panose="020B0502020202020204" pitchFamily="34" charset="0"/>
                  </a:rPr>
                  <a:t>mass of solute </a:t>
                </a:r>
                <a:r>
                  <a:rPr lang="en-GB" sz="2400" dirty="0">
                    <a:latin typeface="Century Gothic" panose="020B0502020202020204" pitchFamily="34" charset="0"/>
                  </a:rPr>
                  <a:t>found in a solution can be expressed as </a:t>
                </a:r>
                <a:r>
                  <a:rPr lang="en-GB" sz="2400" b="1" dirty="0">
                    <a:latin typeface="Century Gothic" panose="020B0502020202020204" pitchFamily="34" charset="0"/>
                  </a:rPr>
                  <a:t>g/dm</a:t>
                </a:r>
                <a:r>
                  <a:rPr lang="en-GB" sz="2400" b="1" baseline="30000" dirty="0">
                    <a:latin typeface="Century Gothic" panose="020B0502020202020204" pitchFamily="34" charset="0"/>
                  </a:rPr>
                  <a:t>3</a:t>
                </a:r>
                <a:r>
                  <a:rPr lang="en-GB" sz="2400" dirty="0">
                    <a:latin typeface="Century Gothic" panose="020B0502020202020204" pitchFamily="34" charset="0"/>
                  </a:rPr>
                  <a:t>. </a:t>
                </a:r>
              </a:p>
              <a:p>
                <a:r>
                  <a:rPr lang="en-GB" sz="2400" dirty="0">
                    <a:latin typeface="Century Gothic" panose="020B0502020202020204" pitchFamily="34" charset="0"/>
                  </a:rPr>
                  <a:t>This is the </a:t>
                </a:r>
                <a:r>
                  <a:rPr lang="en-GB" sz="2400" b="1" dirty="0">
                    <a:latin typeface="Century Gothic" panose="020B0502020202020204" pitchFamily="34" charset="0"/>
                  </a:rPr>
                  <a:t>mass of solute per dm</a:t>
                </a:r>
                <a:r>
                  <a:rPr lang="en-GB" sz="2400" b="1" baseline="30000" dirty="0">
                    <a:latin typeface="Century Gothic" panose="020B0502020202020204" pitchFamily="34" charset="0"/>
                  </a:rPr>
                  <a:t>3</a:t>
                </a:r>
                <a:r>
                  <a:rPr lang="en-GB" sz="2400" b="1" dirty="0">
                    <a:latin typeface="Century Gothic" panose="020B0502020202020204" pitchFamily="34" charset="0"/>
                  </a:rPr>
                  <a:t> of solution</a:t>
                </a:r>
                <a:r>
                  <a:rPr lang="en-GB" sz="2400" dirty="0">
                    <a:latin typeface="Century Gothic" panose="020B0502020202020204" pitchFamily="34" charset="0"/>
                  </a:rPr>
                  <a:t>.</a:t>
                </a:r>
              </a:p>
              <a:p>
                <a:endParaRPr lang="en-GB" sz="2400" baseline="30000" dirty="0">
                  <a:latin typeface="Century Gothic" panose="020B0502020202020204" pitchFamily="34" charset="0"/>
                </a:endParaRPr>
              </a:p>
              <a:p>
                <a:r>
                  <a:rPr lang="en-GB" sz="2400" dirty="0">
                    <a:latin typeface="Century Gothic" panose="020B0502020202020204" pitchFamily="34" charset="0"/>
                  </a:rPr>
                  <a:t>The units, g/dm</a:t>
                </a:r>
                <a:r>
                  <a:rPr lang="en-GB" sz="2400" baseline="30000" dirty="0">
                    <a:latin typeface="Century Gothic" panose="020B0502020202020204" pitchFamily="34" charset="0"/>
                  </a:rPr>
                  <a:t>3</a:t>
                </a:r>
                <a:r>
                  <a:rPr lang="en-GB" sz="2400" dirty="0">
                    <a:latin typeface="Century Gothic" panose="020B0502020202020204" pitchFamily="34" charset="0"/>
                  </a:rPr>
                  <a:t>, give a clue to how to </a:t>
                </a:r>
                <a:r>
                  <a:rPr lang="en-GB" sz="2400" b="1" dirty="0">
                    <a:latin typeface="Century Gothic" panose="020B0502020202020204" pitchFamily="34" charset="0"/>
                  </a:rPr>
                  <a:t>calculate</a:t>
                </a:r>
                <a:r>
                  <a:rPr lang="en-GB" sz="2400" dirty="0">
                    <a:latin typeface="Century Gothic" panose="020B0502020202020204" pitchFamily="34" charset="0"/>
                  </a:rPr>
                  <a:t> concentration of a solution.</a:t>
                </a:r>
              </a:p>
              <a:p>
                <a:endParaRPr lang="en-GB" sz="2400" dirty="0">
                  <a:latin typeface="Century Gothic" panose="020B0502020202020204" pitchFamily="34" charset="0"/>
                </a:endParaRPr>
              </a:p>
              <a:p>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endParaRPr lang="en-GB" sz="2400" dirty="0">
                  <a:latin typeface="Century Gothic" panose="020B0502020202020204" pitchFamily="34" charset="0"/>
                </a:endParaRPr>
              </a:p>
              <a:p>
                <a:r>
                  <a:rPr lang="en-GB" sz="2400" b="1" dirty="0">
                    <a:latin typeface="Century Gothic" panose="020B0502020202020204" pitchFamily="34" charset="0"/>
                  </a:rPr>
                  <a:t>If 6 g of citric acid is dissolved in water to make up 2 000 cm</a:t>
                </a:r>
                <a:r>
                  <a:rPr lang="en-GB" sz="2400" b="1" baseline="30000" dirty="0">
                    <a:latin typeface="Century Gothic" panose="020B0502020202020204" pitchFamily="34" charset="0"/>
                  </a:rPr>
                  <a:t>3</a:t>
                </a:r>
                <a:r>
                  <a:rPr lang="en-GB" sz="2400" b="1" dirty="0">
                    <a:latin typeface="Century Gothic" panose="020B0502020202020204" pitchFamily="34" charset="0"/>
                  </a:rPr>
                  <a:t> of solution, what would the concentration be?</a:t>
                </a:r>
              </a:p>
              <a:p>
                <a:pPr/>
                <a14:m>
                  <m:oMathPara xmlns:m="http://schemas.openxmlformats.org/officeDocument/2006/math">
                    <m:oMathParaPr>
                      <m:jc m:val="left"/>
                    </m:oMathParaPr>
                    <m:oMath xmlns:m="http://schemas.openxmlformats.org/officeDocument/2006/math">
                      <m:r>
                        <m:rPr>
                          <m:sty m:val="p"/>
                        </m:rPr>
                        <a:rPr lang="en-GB" sz="2400" i="0" dirty="0" smtClean="0">
                          <a:solidFill>
                            <a:schemeClr val="accent1"/>
                          </a:solidFill>
                          <a:latin typeface="Cambria Math" panose="02040503050406030204" pitchFamily="18" charset="0"/>
                        </a:rPr>
                        <m:t>Concentration</m:t>
                      </m:r>
                      <m:r>
                        <a:rPr lang="en-GB" sz="2400" i="0" dirty="0" smtClean="0">
                          <a:solidFill>
                            <a:schemeClr val="accent1"/>
                          </a:solidFill>
                          <a:latin typeface="Cambria Math" panose="02040503050406030204" pitchFamily="18" charset="0"/>
                        </a:rPr>
                        <m:t> = </m:t>
                      </m:r>
                      <m:f>
                        <m:fPr>
                          <m:ctrlPr>
                            <a:rPr lang="en-GB" sz="2400" i="1" dirty="0" smtClean="0">
                              <a:solidFill>
                                <a:schemeClr val="accent1"/>
                              </a:solidFill>
                              <a:latin typeface="Cambria Math" panose="02040503050406030204" pitchFamily="18" charset="0"/>
                            </a:rPr>
                          </m:ctrlPr>
                        </m:fPr>
                        <m:num>
                          <m:r>
                            <m:rPr>
                              <m:sty m:val="p"/>
                            </m:rPr>
                            <a:rPr lang="en-GB" sz="2400" b="0" i="0" dirty="0" smtClean="0">
                              <a:solidFill>
                                <a:schemeClr val="accent1"/>
                              </a:solidFill>
                              <a:latin typeface="Cambria Math" panose="02040503050406030204" pitchFamily="18" charset="0"/>
                            </a:rPr>
                            <m:t>mass</m:t>
                          </m:r>
                        </m:num>
                        <m:den>
                          <m:r>
                            <m:rPr>
                              <m:sty m:val="p"/>
                            </m:rPr>
                            <a:rPr lang="en-GB" sz="2400" b="0" i="0" dirty="0" smtClean="0">
                              <a:solidFill>
                                <a:schemeClr val="accent1"/>
                              </a:solidFill>
                              <a:latin typeface="Cambria Math" panose="02040503050406030204" pitchFamily="18" charset="0"/>
                            </a:rPr>
                            <m:t>volume</m:t>
                          </m:r>
                        </m:den>
                      </m:f>
                    </m:oMath>
                  </m:oMathPara>
                </a14:m>
                <a:endParaRPr lang="en-GB" sz="24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m:rPr>
                          <m:sty m:val="p"/>
                        </m:rPr>
                        <a:rPr lang="en-GB" sz="2400" i="0" dirty="0">
                          <a:solidFill>
                            <a:schemeClr val="accent1"/>
                          </a:solidFill>
                          <a:latin typeface="Cambria Math" panose="02040503050406030204" pitchFamily="18" charset="0"/>
                        </a:rPr>
                        <m:t>Concentration</m:t>
                      </m:r>
                      <m:r>
                        <a:rPr lang="en-GB" sz="2400" i="0" dirty="0">
                          <a:solidFill>
                            <a:schemeClr val="accent1"/>
                          </a:solidFill>
                          <a:latin typeface="Cambria Math" panose="02040503050406030204" pitchFamily="18" charset="0"/>
                        </a:rPr>
                        <m:t> = </m:t>
                      </m:r>
                      <m:f>
                        <m:fPr>
                          <m:ctrlPr>
                            <a:rPr lang="en-GB" sz="2400" i="1" dirty="0">
                              <a:solidFill>
                                <a:schemeClr val="accent1"/>
                              </a:solidFill>
                              <a:latin typeface="Cambria Math" panose="02040503050406030204" pitchFamily="18" charset="0"/>
                            </a:rPr>
                          </m:ctrlPr>
                        </m:fPr>
                        <m:num>
                          <m:r>
                            <a:rPr lang="en-GB" sz="2400" b="0" i="0" dirty="0" smtClean="0">
                              <a:solidFill>
                                <a:schemeClr val="accent1"/>
                              </a:solidFill>
                              <a:latin typeface="Cambria Math" panose="02040503050406030204" pitchFamily="18" charset="0"/>
                            </a:rPr>
                            <m:t>6</m:t>
                          </m:r>
                        </m:num>
                        <m:den>
                          <m:r>
                            <a:rPr lang="en-GB" sz="2400" b="0" i="0" dirty="0" smtClean="0">
                              <a:solidFill>
                                <a:schemeClr val="accent1"/>
                              </a:solidFill>
                              <a:latin typeface="Cambria Math" panose="02040503050406030204" pitchFamily="18" charset="0"/>
                            </a:rPr>
                            <m:t>2</m:t>
                          </m:r>
                        </m:den>
                      </m:f>
                    </m:oMath>
                  </m:oMathPara>
                </a14:m>
                <a:endParaRPr lang="en-GB" sz="2400" dirty="0">
                  <a:solidFill>
                    <a:schemeClr val="accent1"/>
                  </a:solidFill>
                  <a:latin typeface="Century Gothic" panose="020B0502020202020204" pitchFamily="34" charset="0"/>
                </a:endParaRPr>
              </a:p>
              <a:p>
                <a:pPr lvl="4"/>
                <a:r>
                  <a:rPr lang="en-GB" sz="2400" dirty="0">
                    <a:solidFill>
                      <a:schemeClr val="accent1"/>
                    </a:solidFill>
                    <a:latin typeface="Century Gothic" panose="020B0502020202020204" pitchFamily="34" charset="0"/>
                  </a:rPr>
                  <a:t>  = </a:t>
                </a:r>
                <a:r>
                  <a:rPr lang="en-GB" sz="2400" b="1" u="sng" dirty="0">
                    <a:solidFill>
                      <a:schemeClr val="accent1"/>
                    </a:solidFill>
                    <a:latin typeface="Century Gothic" panose="020B0502020202020204" pitchFamily="34" charset="0"/>
                  </a:rPr>
                  <a:t>3 g/ dm</a:t>
                </a:r>
                <a:r>
                  <a:rPr lang="en-GB" sz="2400" b="1" u="sng" baseline="30000" dirty="0">
                    <a:solidFill>
                      <a:schemeClr val="accent1"/>
                    </a:solidFill>
                    <a:latin typeface="Century Gothic" panose="020B0502020202020204" pitchFamily="34" charset="0"/>
                  </a:rPr>
                  <a:t>3</a:t>
                </a:r>
              </a:p>
            </p:txBody>
          </p:sp>
        </mc:Choice>
        <mc:Fallback xmlns="">
          <p:sp>
            <p:nvSpPr>
              <p:cNvPr id="7" name="TextBox 6"/>
              <p:cNvSpPr txBox="1">
                <a:spLocks noRot="1" noChangeAspect="1" noMove="1" noResize="1" noEditPoints="1" noAdjustHandles="1" noChangeArrowheads="1" noChangeShapeType="1" noTextEdit="1"/>
              </p:cNvSpPr>
              <p:nvPr/>
            </p:nvSpPr>
            <p:spPr>
              <a:xfrm>
                <a:off x="180098" y="83453"/>
                <a:ext cx="11063170" cy="6833217"/>
              </a:xfrm>
              <a:prstGeom prst="rect">
                <a:avLst/>
              </a:prstGeom>
              <a:blipFill>
                <a:blip r:embed="rId3"/>
                <a:stretch>
                  <a:fillRect l="-917" t="-742" b="-1113"/>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FEBA1323-0116-4899-A151-967697997DD9}"/>
              </a:ext>
            </a:extLst>
          </p:cNvPr>
          <p:cNvSpPr txBox="1"/>
          <p:nvPr/>
        </p:nvSpPr>
        <p:spPr>
          <a:xfrm>
            <a:off x="3240619" y="3357195"/>
            <a:ext cx="1262130" cy="461665"/>
          </a:xfrm>
          <a:prstGeom prst="rect">
            <a:avLst/>
          </a:prstGeom>
          <a:noFill/>
          <a:ln>
            <a:noFill/>
          </a:ln>
        </p:spPr>
        <p:txBody>
          <a:bodyPr wrap="square" rtlCol="0">
            <a:spAutoFit/>
          </a:bodyPr>
          <a:lstStyle/>
          <a:p>
            <a:r>
              <a:rPr lang="en-GB" sz="2400" dirty="0">
                <a:latin typeface="Century Gothic" panose="020B0502020202020204" pitchFamily="34" charset="0"/>
              </a:rPr>
              <a:t>g/dm</a:t>
            </a:r>
            <a:r>
              <a:rPr lang="en-GB" sz="2400" baseline="30000" dirty="0">
                <a:latin typeface="Century Gothic" panose="020B0502020202020204" pitchFamily="34" charset="0"/>
              </a:rPr>
              <a:t>3</a:t>
            </a:r>
            <a:endParaRPr lang="en-GB" sz="2400" dirty="0">
              <a:latin typeface="Century Gothic" panose="020B0502020202020204" pitchFamily="34" charset="0"/>
            </a:endParaRPr>
          </a:p>
        </p:txBody>
      </p:sp>
      <p:sp>
        <p:nvSpPr>
          <p:cNvPr id="9" name="TextBox 8">
            <a:extLst>
              <a:ext uri="{FF2B5EF4-FFF2-40B4-BE49-F238E27FC236}">
                <a16:creationId xmlns:a16="http://schemas.microsoft.com/office/drawing/2014/main" id="{6891E10B-B8A2-4712-851D-48C6A62A7844}"/>
              </a:ext>
            </a:extLst>
          </p:cNvPr>
          <p:cNvSpPr txBox="1"/>
          <p:nvPr/>
        </p:nvSpPr>
        <p:spPr>
          <a:xfrm>
            <a:off x="8134665" y="2447119"/>
            <a:ext cx="3161604" cy="1569660"/>
          </a:xfrm>
          <a:prstGeom prst="rect">
            <a:avLst/>
          </a:prstGeom>
          <a:noFill/>
        </p:spPr>
        <p:txBody>
          <a:bodyPr wrap="square" rtlCol="0">
            <a:spAutoFit/>
          </a:bodyPr>
          <a:lstStyle/>
          <a:p>
            <a:r>
              <a:rPr lang="en-GB" sz="2400">
                <a:solidFill>
                  <a:schemeClr val="accent1"/>
                </a:solidFill>
                <a:latin typeface="Century Gothic" panose="020B0502020202020204" pitchFamily="34" charset="0"/>
              </a:rPr>
              <a:t>The volume needs to be in dm</a:t>
            </a:r>
            <a:r>
              <a:rPr lang="en-GB" sz="2400" baseline="30000">
                <a:solidFill>
                  <a:schemeClr val="accent1"/>
                </a:solidFill>
                <a:latin typeface="Century Gothic" panose="020B0502020202020204" pitchFamily="34" charset="0"/>
              </a:rPr>
              <a:t>3</a:t>
            </a:r>
            <a:r>
              <a:rPr lang="en-GB" sz="2400">
                <a:solidFill>
                  <a:schemeClr val="accent1"/>
                </a:solidFill>
                <a:latin typeface="Century Gothic" panose="020B0502020202020204" pitchFamily="34" charset="0"/>
              </a:rPr>
              <a:t>. </a:t>
            </a:r>
          </a:p>
          <a:p>
            <a:endParaRPr lang="en-GB" sz="2400">
              <a:solidFill>
                <a:schemeClr val="accent1"/>
              </a:solidFill>
              <a:latin typeface="Century Gothic" panose="020B0502020202020204" pitchFamily="34" charset="0"/>
            </a:endParaRPr>
          </a:p>
          <a:p>
            <a:r>
              <a:rPr lang="en-GB" sz="2400">
                <a:solidFill>
                  <a:schemeClr val="accent1"/>
                </a:solidFill>
                <a:latin typeface="Century Gothic" panose="020B0502020202020204" pitchFamily="34" charset="0"/>
              </a:rPr>
              <a:t>cm</a:t>
            </a:r>
            <a:r>
              <a:rPr lang="en-GB" sz="2400" baseline="30000">
                <a:solidFill>
                  <a:schemeClr val="accent1"/>
                </a:solidFill>
                <a:latin typeface="Century Gothic" panose="020B0502020202020204" pitchFamily="34" charset="0"/>
              </a:rPr>
              <a:t>3</a:t>
            </a:r>
            <a:r>
              <a:rPr lang="en-GB" sz="2400">
                <a:solidFill>
                  <a:schemeClr val="accent1"/>
                </a:solidFill>
                <a:latin typeface="Century Gothic" panose="020B0502020202020204" pitchFamily="34" charset="0"/>
              </a:rPr>
              <a:t> ÷ 1000 = dm</a:t>
            </a:r>
            <a:r>
              <a:rPr lang="en-GB" sz="2400" baseline="30000">
                <a:solidFill>
                  <a:schemeClr val="accent1"/>
                </a:solidFill>
                <a:latin typeface="Century Gothic" panose="020B0502020202020204" pitchFamily="34" charset="0"/>
              </a:rPr>
              <a:t>3</a:t>
            </a:r>
          </a:p>
        </p:txBody>
      </p:sp>
      <p:sp>
        <p:nvSpPr>
          <p:cNvPr id="10" name="Flowchart: Connector 9">
            <a:extLst>
              <a:ext uri="{FF2B5EF4-FFF2-40B4-BE49-F238E27FC236}">
                <a16:creationId xmlns:a16="http://schemas.microsoft.com/office/drawing/2014/main" id="{0F353B28-C865-4E63-82EC-E6396991E23C}"/>
              </a:ext>
            </a:extLst>
          </p:cNvPr>
          <p:cNvSpPr/>
          <p:nvPr/>
        </p:nvSpPr>
        <p:spPr>
          <a:xfrm>
            <a:off x="7737179" y="4109459"/>
            <a:ext cx="1616117" cy="965915"/>
          </a:xfrm>
          <a:prstGeom prst="flowChartConnector">
            <a:avLst/>
          </a:prstGeom>
          <a:noFill/>
          <a:ln w="38100">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solidFill>
                <a:srgbClr val="00B050"/>
              </a:solidFill>
            </a:endParaRPr>
          </a:p>
        </p:txBody>
      </p:sp>
      <p:sp>
        <p:nvSpPr>
          <p:cNvPr id="19" name="TextBox 18">
            <a:extLst>
              <a:ext uri="{FF2B5EF4-FFF2-40B4-BE49-F238E27FC236}">
                <a16:creationId xmlns:a16="http://schemas.microsoft.com/office/drawing/2014/main" id="{B69E7BD1-0B03-44E1-B724-F954DD4024C9}"/>
              </a:ext>
            </a:extLst>
          </p:cNvPr>
          <p:cNvSpPr txBox="1"/>
          <p:nvPr/>
        </p:nvSpPr>
        <p:spPr>
          <a:xfrm>
            <a:off x="7456572" y="5661970"/>
            <a:ext cx="3970070" cy="461665"/>
          </a:xfrm>
          <a:prstGeom prst="rect">
            <a:avLst/>
          </a:prstGeom>
          <a:noFill/>
        </p:spPr>
        <p:txBody>
          <a:bodyPr wrap="square" rtlCol="0">
            <a:spAutoFit/>
          </a:bodyPr>
          <a:lstStyle/>
          <a:p>
            <a:r>
              <a:rPr lang="en-GB" sz="2400">
                <a:solidFill>
                  <a:schemeClr val="accent1"/>
                </a:solidFill>
                <a:latin typeface="Century Gothic" panose="020B0502020202020204" pitchFamily="34" charset="0"/>
              </a:rPr>
              <a:t>2 000cm</a:t>
            </a:r>
            <a:r>
              <a:rPr lang="en-GB" sz="2400" baseline="30000">
                <a:solidFill>
                  <a:schemeClr val="accent1"/>
                </a:solidFill>
                <a:latin typeface="Century Gothic" panose="020B0502020202020204" pitchFamily="34" charset="0"/>
              </a:rPr>
              <a:t>3</a:t>
            </a:r>
            <a:r>
              <a:rPr lang="en-GB" sz="2400">
                <a:solidFill>
                  <a:schemeClr val="accent1"/>
                </a:solidFill>
                <a:latin typeface="Century Gothic" panose="020B0502020202020204" pitchFamily="34" charset="0"/>
              </a:rPr>
              <a:t> ÷ 1 000 = 2 dm</a:t>
            </a:r>
            <a:r>
              <a:rPr lang="en-GB" sz="2400" baseline="30000">
                <a:solidFill>
                  <a:schemeClr val="accent1"/>
                </a:solidFill>
                <a:latin typeface="Century Gothic" panose="020B0502020202020204" pitchFamily="34" charset="0"/>
              </a:rPr>
              <a:t>3</a:t>
            </a:r>
          </a:p>
        </p:txBody>
      </p:sp>
      <p:sp>
        <p:nvSpPr>
          <p:cNvPr id="5" name="TextBox 4">
            <a:extLst>
              <a:ext uri="{FF2B5EF4-FFF2-40B4-BE49-F238E27FC236}">
                <a16:creationId xmlns:a16="http://schemas.microsoft.com/office/drawing/2014/main" id="{953E7CF6-E35C-964A-833F-B5301E2BDB11}"/>
              </a:ext>
            </a:extLst>
          </p:cNvPr>
          <p:cNvSpPr txBox="1"/>
          <p:nvPr/>
        </p:nvSpPr>
        <p:spPr>
          <a:xfrm>
            <a:off x="1907938" y="2925385"/>
            <a:ext cx="917239" cy="461665"/>
          </a:xfrm>
          <a:prstGeom prst="rect">
            <a:avLst/>
          </a:prstGeom>
          <a:noFill/>
        </p:spPr>
        <p:txBody>
          <a:bodyPr wrap="none" rtlCol="0">
            <a:spAutoFit/>
          </a:bodyPr>
          <a:lstStyle/>
          <a:p>
            <a:r>
              <a:rPr lang="en-US" sz="2400">
                <a:solidFill>
                  <a:schemeClr val="accent1"/>
                </a:solidFill>
                <a:latin typeface="Century Gothic" panose="020B0502020202020204" pitchFamily="34" charset="0"/>
              </a:rPr>
              <a:t>Mass</a:t>
            </a:r>
          </a:p>
        </p:txBody>
      </p:sp>
      <p:sp>
        <p:nvSpPr>
          <p:cNvPr id="12" name="TextBox 11">
            <a:extLst>
              <a:ext uri="{FF2B5EF4-FFF2-40B4-BE49-F238E27FC236}">
                <a16:creationId xmlns:a16="http://schemas.microsoft.com/office/drawing/2014/main" id="{39D16B02-94A4-3042-9385-6A37E5EEC646}"/>
              </a:ext>
            </a:extLst>
          </p:cNvPr>
          <p:cNvSpPr txBox="1"/>
          <p:nvPr/>
        </p:nvSpPr>
        <p:spPr>
          <a:xfrm>
            <a:off x="3398369" y="2481004"/>
            <a:ext cx="410690" cy="584775"/>
          </a:xfrm>
          <a:prstGeom prst="rect">
            <a:avLst/>
          </a:prstGeom>
          <a:noFill/>
        </p:spPr>
        <p:txBody>
          <a:bodyPr wrap="none" rtlCol="0">
            <a:spAutoFit/>
          </a:bodyPr>
          <a:lstStyle/>
          <a:p>
            <a:r>
              <a:rPr lang="en-US" sz="3200">
                <a:solidFill>
                  <a:schemeClr val="accent1"/>
                </a:solidFill>
                <a:latin typeface="Century Gothic" panose="020B0502020202020204" pitchFamily="34" charset="0"/>
              </a:rPr>
              <a:t>÷</a:t>
            </a:r>
            <a:endParaRPr lang="en-US" sz="2400">
              <a:solidFill>
                <a:schemeClr val="accent1"/>
              </a:solidFill>
              <a:latin typeface="Century Gothic" panose="020B0502020202020204" pitchFamily="34" charset="0"/>
            </a:endParaRPr>
          </a:p>
        </p:txBody>
      </p:sp>
      <p:sp>
        <p:nvSpPr>
          <p:cNvPr id="13" name="TextBox 12">
            <a:extLst>
              <a:ext uri="{FF2B5EF4-FFF2-40B4-BE49-F238E27FC236}">
                <a16:creationId xmlns:a16="http://schemas.microsoft.com/office/drawing/2014/main" id="{675903CA-4D73-1B47-AF11-F0B6E234DB00}"/>
              </a:ext>
            </a:extLst>
          </p:cNvPr>
          <p:cNvSpPr txBox="1"/>
          <p:nvPr/>
        </p:nvSpPr>
        <p:spPr>
          <a:xfrm>
            <a:off x="4920624" y="2802275"/>
            <a:ext cx="1293944" cy="461665"/>
          </a:xfrm>
          <a:prstGeom prst="rect">
            <a:avLst/>
          </a:prstGeom>
          <a:noFill/>
        </p:spPr>
        <p:txBody>
          <a:bodyPr wrap="none" rtlCol="0">
            <a:spAutoFit/>
          </a:bodyPr>
          <a:lstStyle/>
          <a:p>
            <a:r>
              <a:rPr lang="en-US" sz="2400">
                <a:solidFill>
                  <a:schemeClr val="accent1"/>
                </a:solidFill>
                <a:latin typeface="Century Gothic" panose="020B0502020202020204" pitchFamily="34" charset="0"/>
              </a:rPr>
              <a:t>volume</a:t>
            </a:r>
          </a:p>
        </p:txBody>
      </p:sp>
      <p:cxnSp>
        <p:nvCxnSpPr>
          <p:cNvPr id="8" name="Straight Arrow Connector 7">
            <a:extLst>
              <a:ext uri="{FF2B5EF4-FFF2-40B4-BE49-F238E27FC236}">
                <a16:creationId xmlns:a16="http://schemas.microsoft.com/office/drawing/2014/main" id="{715BE206-9706-0E4B-86A4-59526D7F7FE5}"/>
              </a:ext>
            </a:extLst>
          </p:cNvPr>
          <p:cNvCxnSpPr/>
          <p:nvPr/>
        </p:nvCxnSpPr>
        <p:spPr>
          <a:xfrm>
            <a:off x="2496837" y="3387050"/>
            <a:ext cx="656680" cy="169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6B3C3DC-FD3B-634A-8763-3BF05F68F796}"/>
              </a:ext>
            </a:extLst>
          </p:cNvPr>
          <p:cNvCxnSpPr>
            <a:cxnSpLocks/>
          </p:cNvCxnSpPr>
          <p:nvPr/>
        </p:nvCxnSpPr>
        <p:spPr>
          <a:xfrm>
            <a:off x="3587880" y="2966096"/>
            <a:ext cx="0" cy="4059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F987EC-489C-5A4E-B671-C52486E541D0}"/>
              </a:ext>
            </a:extLst>
          </p:cNvPr>
          <p:cNvCxnSpPr>
            <a:cxnSpLocks/>
          </p:cNvCxnSpPr>
          <p:nvPr/>
        </p:nvCxnSpPr>
        <p:spPr>
          <a:xfrm flipH="1">
            <a:off x="4386712" y="3263940"/>
            <a:ext cx="1135429" cy="3387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23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animBg="1"/>
      <p:bldP spid="19" grpId="0"/>
      <p:bldP spid="5"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aves crashing on a beach&#10;&#10;Description automatically generated with medium confidence">
            <a:extLst>
              <a:ext uri="{FF2B5EF4-FFF2-40B4-BE49-F238E27FC236}">
                <a16:creationId xmlns:a16="http://schemas.microsoft.com/office/drawing/2014/main" id="{5E041AC6-5AF1-CA43-8DE1-18CD4DC141C0}"/>
              </a:ext>
            </a:extLst>
          </p:cNvPr>
          <p:cNvPicPr>
            <a:picLocks noChangeAspect="1"/>
          </p:cNvPicPr>
          <p:nvPr/>
        </p:nvPicPr>
        <p:blipFill rotWithShape="1">
          <a:blip r:embed="rId3">
            <a:extLst>
              <a:ext uri="{28A0092B-C50C-407E-A947-70E740481C1C}">
                <a14:useLocalDpi xmlns:a14="http://schemas.microsoft.com/office/drawing/2010/main" val="0"/>
              </a:ext>
            </a:extLst>
          </a:blip>
          <a:srcRect l="5082"/>
          <a:stretch/>
        </p:blipFill>
        <p:spPr>
          <a:xfrm>
            <a:off x="-1" y="9525"/>
            <a:ext cx="11572351" cy="6848475"/>
          </a:xfrm>
          <a:prstGeom prst="rect">
            <a:avLst/>
          </a:prstGeom>
        </p:spPr>
      </p:pic>
      <mc:AlternateContent xmlns:mc="http://schemas.openxmlformats.org/markup-compatibility/2006">
        <mc:Choice xmlns:a14="http://schemas.microsoft.com/office/drawing/2010/main" Requires="a14">
          <p:sp>
            <p:nvSpPr>
              <p:cNvPr id="7" name="TextBox 6"/>
              <p:cNvSpPr txBox="1"/>
              <p:nvPr/>
            </p:nvSpPr>
            <p:spPr>
              <a:xfrm>
                <a:off x="397565" y="239276"/>
                <a:ext cx="10277062" cy="3709413"/>
              </a:xfrm>
              <a:prstGeom prst="rect">
                <a:avLst/>
              </a:prstGeom>
              <a:solidFill>
                <a:schemeClr val="bg1"/>
              </a:solidFill>
            </p:spPr>
            <p:txBody>
              <a:bodyPr wrap="square" rtlCol="0">
                <a:spAutoFit/>
              </a:bodyPr>
              <a:lstStyle/>
              <a:p>
                <a:r>
                  <a:rPr lang="en-GB" sz="2400" b="1" dirty="0">
                    <a:latin typeface="Century Gothic" panose="020B0502020202020204" pitchFamily="34" charset="0"/>
                  </a:rPr>
                  <a:t>How do we calculate concentration? </a:t>
                </a:r>
                <a:endParaRPr lang="en-GB" sz="2400" dirty="0">
                  <a:latin typeface="Century Gothic" panose="020B0502020202020204" pitchFamily="34" charset="0"/>
                </a:endParaRPr>
              </a:p>
              <a:p>
                <a:endParaRPr lang="en-GB" sz="2400" b="1" dirty="0">
                  <a:latin typeface="Century Gothic" panose="020B0502020202020204" pitchFamily="34" charset="0"/>
                </a:endParaRPr>
              </a:p>
              <a:p>
                <a:r>
                  <a:rPr lang="en-GB" sz="2400" b="1" dirty="0">
                    <a:latin typeface="Century Gothic" panose="020B0502020202020204" pitchFamily="34" charset="0"/>
                  </a:rPr>
                  <a:t>Sea water contains about 8.75 g of salt in every 0.25 dm</a:t>
                </a:r>
                <a:r>
                  <a:rPr lang="en-GB" sz="2400" b="1" baseline="30000" dirty="0">
                    <a:latin typeface="Century Gothic" panose="020B0502020202020204" pitchFamily="34" charset="0"/>
                  </a:rPr>
                  <a:t>3</a:t>
                </a:r>
                <a:r>
                  <a:rPr lang="en-GB" sz="2400" b="1" dirty="0">
                    <a:latin typeface="Century Gothic" panose="020B0502020202020204" pitchFamily="34" charset="0"/>
                  </a:rPr>
                  <a:t> of water.</a:t>
                </a:r>
              </a:p>
              <a:p>
                <a:r>
                  <a:rPr lang="en-GB" sz="2400" b="1" dirty="0">
                    <a:latin typeface="Century Gothic" panose="020B0502020202020204" pitchFamily="34" charset="0"/>
                  </a:rPr>
                  <a:t>Calculate the salt concentration of the water.</a:t>
                </a:r>
              </a:p>
              <a:p>
                <a:endParaRPr lang="en-GB" sz="2400" b="1"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m:rPr>
                          <m:sty m:val="p"/>
                        </m:rPr>
                        <a:rPr lang="en-GB" sz="2400" dirty="0">
                          <a:solidFill>
                            <a:schemeClr val="accent1"/>
                          </a:solidFill>
                          <a:latin typeface="Cambria Math" panose="02040503050406030204" pitchFamily="18" charset="0"/>
                        </a:rPr>
                        <m:t>Concentration</m:t>
                      </m:r>
                      <m:r>
                        <a:rPr lang="en-GB" sz="2400" dirty="0">
                          <a:solidFill>
                            <a:schemeClr val="accent1"/>
                          </a:solidFill>
                          <a:latin typeface="Cambria Math" panose="02040503050406030204" pitchFamily="18" charset="0"/>
                        </a:rPr>
                        <m:t> = </m:t>
                      </m:r>
                      <m:f>
                        <m:fPr>
                          <m:ctrlPr>
                            <a:rPr lang="en-GB" sz="2400" i="1" dirty="0">
                              <a:solidFill>
                                <a:schemeClr val="accent1"/>
                              </a:solidFill>
                              <a:latin typeface="Cambria Math" panose="02040503050406030204" pitchFamily="18" charset="0"/>
                            </a:rPr>
                          </m:ctrlPr>
                        </m:fPr>
                        <m:num>
                          <m:r>
                            <m:rPr>
                              <m:sty m:val="p"/>
                            </m:rPr>
                            <a:rPr lang="en-GB" sz="2400" dirty="0">
                              <a:solidFill>
                                <a:schemeClr val="accent1"/>
                              </a:solidFill>
                              <a:latin typeface="Cambria Math" panose="02040503050406030204" pitchFamily="18" charset="0"/>
                            </a:rPr>
                            <m:t>mass</m:t>
                          </m:r>
                        </m:num>
                        <m:den>
                          <m:r>
                            <m:rPr>
                              <m:sty m:val="p"/>
                            </m:rPr>
                            <a:rPr lang="en-GB" sz="2400" dirty="0">
                              <a:solidFill>
                                <a:schemeClr val="accent1"/>
                              </a:solidFill>
                              <a:latin typeface="Cambria Math" panose="02040503050406030204" pitchFamily="18" charset="0"/>
                            </a:rPr>
                            <m:t>volume</m:t>
                          </m:r>
                        </m:den>
                      </m:f>
                    </m:oMath>
                  </m:oMathPara>
                </a14:m>
                <a:endParaRPr lang="en-GB" sz="2400" dirty="0">
                  <a:solidFill>
                    <a:schemeClr val="accent1"/>
                  </a:solidFill>
                  <a:latin typeface="Century Gothic" panose="020B0502020202020204" pitchFamily="34" charset="0"/>
                </a:endParaRPr>
              </a:p>
              <a:p>
                <a14:m>
                  <m:oMath xmlns:m="http://schemas.openxmlformats.org/officeDocument/2006/math">
                    <m:r>
                      <m:rPr>
                        <m:sty m:val="p"/>
                      </m:rPr>
                      <a:rPr lang="en-GB" sz="2400" dirty="0">
                        <a:solidFill>
                          <a:schemeClr val="accent1"/>
                        </a:solidFill>
                        <a:latin typeface="Cambria Math" panose="02040503050406030204" pitchFamily="18" charset="0"/>
                      </a:rPr>
                      <m:t>Concentration</m:t>
                    </m:r>
                    <m:r>
                      <a:rPr lang="en-GB" sz="2400" dirty="0">
                        <a:solidFill>
                          <a:schemeClr val="accent1"/>
                        </a:solidFill>
                        <a:latin typeface="Cambria Math" panose="02040503050406030204" pitchFamily="18" charset="0"/>
                      </a:rPr>
                      <m:t> = </m:t>
                    </m:r>
                    <m:f>
                      <m:fPr>
                        <m:ctrlPr>
                          <a:rPr lang="en-GB" sz="2400" i="1" dirty="0">
                            <a:solidFill>
                              <a:schemeClr val="accent1"/>
                            </a:solidFill>
                            <a:latin typeface="Cambria Math" panose="02040503050406030204" pitchFamily="18" charset="0"/>
                          </a:rPr>
                        </m:ctrlPr>
                      </m:fPr>
                      <m:num>
                        <m:r>
                          <a:rPr lang="en-GB" sz="2400" b="0" i="0" dirty="0" smtClean="0">
                            <a:solidFill>
                              <a:schemeClr val="accent1"/>
                            </a:solidFill>
                            <a:latin typeface="Cambria Math" panose="02040503050406030204" pitchFamily="18" charset="0"/>
                          </a:rPr>
                          <m:t>8.75</m:t>
                        </m:r>
                      </m:num>
                      <m:den>
                        <m:r>
                          <a:rPr lang="en-GB" sz="2400" b="0" i="0" dirty="0" smtClean="0">
                            <a:solidFill>
                              <a:schemeClr val="accent1"/>
                            </a:solidFill>
                            <a:latin typeface="Cambria Math" panose="02040503050406030204" pitchFamily="18" charset="0"/>
                          </a:rPr>
                          <m:t>0.25</m:t>
                        </m:r>
                      </m:den>
                    </m:f>
                    <m:r>
                      <a:rPr lang="en-GB" sz="2400" i="1" dirty="0">
                        <a:solidFill>
                          <a:schemeClr val="accent1"/>
                        </a:solidFill>
                        <a:latin typeface="Cambria Math" panose="02040503050406030204" pitchFamily="18" charset="0"/>
                      </a:rPr>
                      <m:t> </m:t>
                    </m:r>
                  </m:oMath>
                </a14:m>
                <a:r>
                  <a:rPr lang="en-GB" sz="2400" dirty="0">
                    <a:solidFill>
                      <a:schemeClr val="accent1"/>
                    </a:solidFill>
                    <a:latin typeface="Century Gothic" panose="020B0502020202020204" pitchFamily="34" charset="0"/>
                  </a:rPr>
                  <a:t>	       	 </a:t>
                </a:r>
                <a:endParaRPr lang="en-GB" sz="2400" baseline="30000" dirty="0">
                  <a:solidFill>
                    <a:schemeClr val="accent1"/>
                  </a:solidFill>
                  <a:latin typeface="Century Gothic" panose="020B0502020202020204" pitchFamily="34" charset="0"/>
                </a:endParaRPr>
              </a:p>
              <a:p>
                <a:r>
                  <a:rPr lang="en-GB" sz="2400" dirty="0">
                    <a:solidFill>
                      <a:schemeClr val="accent1"/>
                    </a:solidFill>
                    <a:latin typeface="Century Gothic" panose="020B0502020202020204" pitchFamily="34" charset="0"/>
                  </a:rPr>
                  <a:t>	        	  = </a:t>
                </a:r>
                <a:r>
                  <a:rPr lang="en-GB" sz="2400" b="1" u="sng" dirty="0">
                    <a:solidFill>
                      <a:schemeClr val="accent1"/>
                    </a:solidFill>
                    <a:latin typeface="Century Gothic" panose="020B0502020202020204" pitchFamily="34" charset="0"/>
                  </a:rPr>
                  <a:t>35 g/dm</a:t>
                </a:r>
                <a:r>
                  <a:rPr lang="en-GB" sz="2400" b="1" u="sng" baseline="30000" dirty="0">
                    <a:solidFill>
                      <a:schemeClr val="accent1"/>
                    </a:solidFill>
                    <a:latin typeface="Century Gothic" panose="020B0502020202020204" pitchFamily="34" charset="0"/>
                  </a:rPr>
                  <a:t>3</a:t>
                </a:r>
              </a:p>
              <a:p>
                <a:endParaRPr lang="en-GB" sz="2400" b="1" u="sng" baseline="30000" dirty="0">
                  <a:solidFill>
                    <a:schemeClr val="accent1"/>
                  </a:solidFill>
                  <a:latin typeface="Century Gothic" panose="020B0502020202020204" pitchFamily="34" charset="0"/>
                </a:endParaRPr>
              </a:p>
            </p:txBody>
          </p:sp>
        </mc:Choice>
        <mc:Fallback>
          <p:sp>
            <p:nvSpPr>
              <p:cNvPr id="7" name="TextBox 6"/>
              <p:cNvSpPr txBox="1">
                <a:spLocks noRot="1" noChangeAspect="1" noMove="1" noResize="1" noEditPoints="1" noAdjustHandles="1" noChangeArrowheads="1" noChangeShapeType="1" noTextEdit="1"/>
              </p:cNvSpPr>
              <p:nvPr/>
            </p:nvSpPr>
            <p:spPr>
              <a:xfrm>
                <a:off x="397565" y="239276"/>
                <a:ext cx="10277062" cy="3709413"/>
              </a:xfrm>
              <a:prstGeom prst="rect">
                <a:avLst/>
              </a:prstGeom>
              <a:blipFill>
                <a:blip r:embed="rId4"/>
                <a:stretch>
                  <a:fillRect l="-864" t="-1701"/>
                </a:stretch>
              </a:blipFill>
            </p:spPr>
            <p:txBody>
              <a:bodyPr/>
              <a:lstStyle/>
              <a:p>
                <a:r>
                  <a:rPr lang="en-GB">
                    <a:noFill/>
                  </a:rPr>
                  <a:t> </a:t>
                </a:r>
              </a:p>
            </p:txBody>
          </p:sp>
        </mc:Fallback>
      </mc:AlternateContent>
      <p:sp>
        <p:nvSpPr>
          <p:cNvPr id="17" name="TextBox 16">
            <a:extLst>
              <a:ext uri="{FF2B5EF4-FFF2-40B4-BE49-F238E27FC236}">
                <a16:creationId xmlns:a16="http://schemas.microsoft.com/office/drawing/2014/main" id="{6AAD94A4-96F1-498E-B055-32A1546286C4}"/>
              </a:ext>
            </a:extLst>
          </p:cNvPr>
          <p:cNvSpPr txBox="1"/>
          <p:nvPr/>
        </p:nvSpPr>
        <p:spPr>
          <a:xfrm>
            <a:off x="7259379" y="239276"/>
            <a:ext cx="3161604" cy="830997"/>
          </a:xfrm>
          <a:prstGeom prst="rect">
            <a:avLst/>
          </a:prstGeom>
          <a:noFill/>
        </p:spPr>
        <p:txBody>
          <a:bodyPr wrap="square" rtlCol="0">
            <a:spAutoFit/>
          </a:bodyPr>
          <a:lstStyle/>
          <a:p>
            <a:r>
              <a:rPr lang="en-GB" sz="2400">
                <a:solidFill>
                  <a:schemeClr val="accent1"/>
                </a:solidFill>
                <a:latin typeface="Century Gothic" panose="020B0502020202020204" pitchFamily="34" charset="0"/>
              </a:rPr>
              <a:t>The volume needs to be in dm</a:t>
            </a:r>
            <a:r>
              <a:rPr lang="en-GB" sz="2400" baseline="30000">
                <a:solidFill>
                  <a:schemeClr val="accent1"/>
                </a:solidFill>
                <a:latin typeface="Century Gothic" panose="020B0502020202020204" pitchFamily="34" charset="0"/>
              </a:rPr>
              <a:t>3</a:t>
            </a:r>
            <a:r>
              <a:rPr lang="en-GB" sz="2400">
                <a:solidFill>
                  <a:schemeClr val="accent1"/>
                </a:solidFill>
                <a:latin typeface="Century Gothic" panose="020B0502020202020204" pitchFamily="34" charset="0"/>
              </a:rPr>
              <a:t>. </a:t>
            </a:r>
          </a:p>
        </p:txBody>
      </p:sp>
      <p:sp>
        <p:nvSpPr>
          <p:cNvPr id="3" name="TextBox 2">
            <a:extLst>
              <a:ext uri="{FF2B5EF4-FFF2-40B4-BE49-F238E27FC236}">
                <a16:creationId xmlns:a16="http://schemas.microsoft.com/office/drawing/2014/main" id="{B0DAD7DF-2ED3-2C47-8DE1-FE04A01A0FAE}"/>
              </a:ext>
            </a:extLst>
          </p:cNvPr>
          <p:cNvSpPr txBox="1"/>
          <p:nvPr/>
        </p:nvSpPr>
        <p:spPr>
          <a:xfrm>
            <a:off x="7719808" y="1316494"/>
            <a:ext cx="453970" cy="523220"/>
          </a:xfrm>
          <a:prstGeom prst="rect">
            <a:avLst/>
          </a:prstGeom>
          <a:noFill/>
        </p:spPr>
        <p:txBody>
          <a:bodyPr wrap="none" rtlCol="0">
            <a:spAutoFit/>
          </a:bodyPr>
          <a:lstStyle/>
          <a:p>
            <a:r>
              <a:rPr lang="en-US" sz="2800" b="1">
                <a:solidFill>
                  <a:schemeClr val="accent1"/>
                </a:solidFill>
              </a:rPr>
              <a:t>✓</a:t>
            </a:r>
          </a:p>
        </p:txBody>
      </p:sp>
    </p:spTree>
    <p:extLst>
      <p:ext uri="{BB962C8B-B14F-4D97-AF65-F5344CB8AC3E}">
        <p14:creationId xmlns:p14="http://schemas.microsoft.com/office/powerpoint/2010/main" val="23081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C71190-05DB-5F40-A31A-862C42DB1BDF}"/>
              </a:ext>
            </a:extLst>
          </p:cNvPr>
          <p:cNvSpPr>
            <a:spLocks noGrp="1"/>
          </p:cNvSpPr>
          <p:nvPr>
            <p:ph type="title"/>
          </p:nvPr>
        </p:nvSpPr>
        <p:spPr>
          <a:xfrm>
            <a:off x="520122" y="549002"/>
            <a:ext cx="10620000" cy="720000"/>
          </a:xfrm>
        </p:spPr>
        <p:txBody>
          <a:bodyPr>
            <a:normAutofit fontScale="90000"/>
          </a:bodyPr>
          <a:lstStyle/>
          <a:p>
            <a:r>
              <a:rPr lang="en-GB" altLang="en-US" sz="2800">
                <a:latin typeface="Century Gothic" panose="020B0502020202020204" pitchFamily="34" charset="0"/>
              </a:rPr>
              <a:t>160 g of sodium hydroxide is used to make 300 cm</a:t>
            </a:r>
            <a:r>
              <a:rPr lang="en-GB" altLang="en-US" sz="2800" baseline="30000">
                <a:latin typeface="Century Gothic" panose="020B0502020202020204" pitchFamily="34" charset="0"/>
              </a:rPr>
              <a:t>3 </a:t>
            </a:r>
            <a:r>
              <a:rPr lang="en-GB" altLang="en-US" sz="2800">
                <a:latin typeface="Century Gothic" panose="020B0502020202020204" pitchFamily="34" charset="0"/>
              </a:rPr>
              <a:t>of solution.  </a:t>
            </a:r>
            <a:br>
              <a:rPr lang="en-GB" altLang="en-US" sz="2800">
                <a:latin typeface="Century Gothic" panose="020B0502020202020204" pitchFamily="34" charset="0"/>
              </a:rPr>
            </a:br>
            <a:br>
              <a:rPr lang="en-GB" altLang="en-US" sz="2800">
                <a:latin typeface="Century Gothic" panose="020B0502020202020204" pitchFamily="34" charset="0"/>
              </a:rPr>
            </a:br>
            <a:r>
              <a:rPr lang="en-GB" altLang="en-US" sz="2800">
                <a:latin typeface="Century Gothic" panose="020B0502020202020204" pitchFamily="34" charset="0"/>
              </a:rPr>
              <a:t>What is the concentration?</a:t>
            </a:r>
            <a:endParaRPr lang="en-GB"/>
          </a:p>
        </p:txBody>
      </p:sp>
      <p:sp>
        <p:nvSpPr>
          <p:cNvPr id="7" name="Rectangle 6">
            <a:extLst>
              <a:ext uri="{FF2B5EF4-FFF2-40B4-BE49-F238E27FC236}">
                <a16:creationId xmlns:a16="http://schemas.microsoft.com/office/drawing/2014/main" id="{A85CDF44-6912-9B4D-937F-5CA122E249D7}"/>
              </a:ext>
            </a:extLst>
          </p:cNvPr>
          <p:cNvSpPr/>
          <p:nvPr/>
        </p:nvSpPr>
        <p:spPr>
          <a:xfrm>
            <a:off x="7236581" y="1269002"/>
            <a:ext cx="3989499" cy="3822115"/>
          </a:xfrm>
          <a:prstGeom prst="rect">
            <a:avLst/>
          </a:prstGeom>
          <a:solidFill>
            <a:srgbClr val="A6CFD6"/>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GB" sz="2000" b="1">
                <a:solidFill>
                  <a:schemeClr val="tx1"/>
                </a:solidFill>
                <a:latin typeface="Century Gothic" panose="020B0502020202020204" pitchFamily="34" charset="0"/>
              </a:rPr>
              <a:t>Steps:</a:t>
            </a:r>
            <a:endParaRPr lang="en-GB" sz="2000">
              <a:solidFill>
                <a:schemeClr val="tx1"/>
              </a:solidFill>
              <a:latin typeface="Century Gothic" panose="020B0502020202020204" pitchFamily="34" charset="0"/>
            </a:endParaRPr>
          </a:p>
          <a:p>
            <a:pPr marL="457200" indent="-457200">
              <a:buAutoNum type="arabicPeriod"/>
            </a:pPr>
            <a:r>
              <a:rPr lang="en-GB" sz="2000">
                <a:solidFill>
                  <a:schemeClr val="tx1"/>
                </a:solidFill>
                <a:latin typeface="Century Gothic" panose="020B0502020202020204" pitchFamily="34" charset="0"/>
              </a:rPr>
              <a:t>What is the question asking?</a:t>
            </a:r>
          </a:p>
          <a:p>
            <a:pPr marL="457200" indent="-457200">
              <a:buAutoNum type="arabicPeriod"/>
            </a:pPr>
            <a:r>
              <a:rPr lang="en-GB" sz="2000">
                <a:solidFill>
                  <a:schemeClr val="tx1"/>
                </a:solidFill>
                <a:latin typeface="Century Gothic" panose="020B0502020202020204" pitchFamily="34" charset="0"/>
              </a:rPr>
              <a:t>What information does the question give you?</a:t>
            </a:r>
          </a:p>
          <a:p>
            <a:pPr marL="457200" indent="-457200">
              <a:buAutoNum type="arabicPeriod"/>
            </a:pPr>
            <a:r>
              <a:rPr lang="en-GB" sz="2000">
                <a:solidFill>
                  <a:schemeClr val="tx1"/>
                </a:solidFill>
                <a:latin typeface="Century Gothic" panose="020B0502020202020204" pitchFamily="34" charset="0"/>
              </a:rPr>
              <a:t>Write down the correct equation.</a:t>
            </a:r>
          </a:p>
          <a:p>
            <a:pPr marL="457200" indent="-457200">
              <a:buAutoNum type="arabicPeriod"/>
            </a:pPr>
            <a:r>
              <a:rPr lang="en-GB" sz="2000">
                <a:solidFill>
                  <a:schemeClr val="tx1"/>
                </a:solidFill>
                <a:latin typeface="Century Gothic" panose="020B0502020202020204" pitchFamily="34" charset="0"/>
              </a:rPr>
              <a:t>Substitute the numbers.</a:t>
            </a:r>
          </a:p>
          <a:p>
            <a:pPr marL="457200" indent="-457200">
              <a:buAutoNum type="arabicPeriod"/>
            </a:pPr>
            <a:r>
              <a:rPr lang="en-GB" sz="2000">
                <a:solidFill>
                  <a:schemeClr val="tx1"/>
                </a:solidFill>
                <a:latin typeface="Century Gothic" panose="020B0502020202020204" pitchFamily="34" charset="0"/>
              </a:rPr>
              <a:t>Rearrange the equation if necessary.</a:t>
            </a:r>
          </a:p>
          <a:p>
            <a:pPr marL="457200" indent="-457200">
              <a:buAutoNum type="arabicPeriod"/>
            </a:pPr>
            <a:r>
              <a:rPr lang="en-GB" sz="2000">
                <a:solidFill>
                  <a:schemeClr val="tx1"/>
                </a:solidFill>
                <a:latin typeface="Century Gothic" panose="020B0502020202020204" pitchFamily="34" charset="0"/>
              </a:rPr>
              <a:t>Complete the calculation.</a:t>
            </a:r>
          </a:p>
          <a:p>
            <a:pPr marL="457200" indent="-457200">
              <a:buAutoNum type="arabicPeriod"/>
            </a:pPr>
            <a:r>
              <a:rPr lang="en-GB" sz="2000">
                <a:solidFill>
                  <a:schemeClr val="tx1"/>
                </a:solidFill>
                <a:latin typeface="Century Gothic" panose="020B0502020202020204" pitchFamily="34" charset="0"/>
              </a:rPr>
              <a:t>Add units.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C31381B-FD7E-B840-B473-369B1245AE38}"/>
                  </a:ext>
                </a:extLst>
              </p:cNvPr>
              <p:cNvSpPr txBox="1"/>
              <p:nvPr/>
            </p:nvSpPr>
            <p:spPr>
              <a:xfrm>
                <a:off x="437079" y="2583482"/>
                <a:ext cx="5724644" cy="2357505"/>
              </a:xfrm>
              <a:prstGeom prst="rect">
                <a:avLst/>
              </a:prstGeom>
              <a:noFill/>
            </p:spPr>
            <p:txBody>
              <a:bodyPr wrap="none" rtlCol="0">
                <a:spAutoFit/>
              </a:bodyPr>
              <a:lstStyle/>
              <a:p>
                <a:endParaRPr lang="en-GB" sz="24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m:rPr>
                          <m:sty m:val="p"/>
                        </m:rPr>
                        <a:rPr lang="en-GB" sz="2400" dirty="0">
                          <a:solidFill>
                            <a:schemeClr val="accent1"/>
                          </a:solidFill>
                          <a:latin typeface="Cambria Math" panose="02040503050406030204" pitchFamily="18" charset="0"/>
                        </a:rPr>
                        <m:t>Concentration</m:t>
                      </m:r>
                      <m:r>
                        <a:rPr lang="en-GB" sz="2400" dirty="0">
                          <a:solidFill>
                            <a:schemeClr val="accent1"/>
                          </a:solidFill>
                          <a:latin typeface="Cambria Math" panose="02040503050406030204" pitchFamily="18" charset="0"/>
                        </a:rPr>
                        <m:t> = </m:t>
                      </m:r>
                      <m:f>
                        <m:fPr>
                          <m:ctrlPr>
                            <a:rPr lang="en-GB" sz="2400" i="1" dirty="0">
                              <a:solidFill>
                                <a:schemeClr val="accent1"/>
                              </a:solidFill>
                              <a:latin typeface="Cambria Math" panose="02040503050406030204" pitchFamily="18" charset="0"/>
                            </a:rPr>
                          </m:ctrlPr>
                        </m:fPr>
                        <m:num>
                          <m:r>
                            <m:rPr>
                              <m:sty m:val="p"/>
                            </m:rPr>
                            <a:rPr lang="en-GB" sz="2400" dirty="0">
                              <a:solidFill>
                                <a:schemeClr val="accent1"/>
                              </a:solidFill>
                              <a:latin typeface="Cambria Math" panose="02040503050406030204" pitchFamily="18" charset="0"/>
                            </a:rPr>
                            <m:t>mass</m:t>
                          </m:r>
                        </m:num>
                        <m:den>
                          <m:r>
                            <m:rPr>
                              <m:sty m:val="p"/>
                            </m:rPr>
                            <a:rPr lang="en-GB" sz="2400" dirty="0">
                              <a:solidFill>
                                <a:schemeClr val="accent1"/>
                              </a:solidFill>
                              <a:latin typeface="Cambria Math" panose="02040503050406030204" pitchFamily="18" charset="0"/>
                            </a:rPr>
                            <m:t>volume</m:t>
                          </m:r>
                        </m:den>
                      </m:f>
                    </m:oMath>
                  </m:oMathPara>
                </a14:m>
                <a:endParaRPr lang="en-GB" sz="2400" dirty="0">
                  <a:solidFill>
                    <a:schemeClr val="accent1"/>
                  </a:solidFill>
                  <a:latin typeface="Century Gothic" panose="020B0502020202020204" pitchFamily="34" charset="0"/>
                </a:endParaRPr>
              </a:p>
              <a:p>
                <a14:m>
                  <m:oMath xmlns:m="http://schemas.openxmlformats.org/officeDocument/2006/math">
                    <m:r>
                      <m:rPr>
                        <m:sty m:val="p"/>
                      </m:rPr>
                      <a:rPr lang="en-GB" sz="2400" dirty="0">
                        <a:solidFill>
                          <a:schemeClr val="accent1"/>
                        </a:solidFill>
                        <a:latin typeface="Cambria Math" panose="02040503050406030204" pitchFamily="18" charset="0"/>
                      </a:rPr>
                      <m:t>Concentration</m:t>
                    </m:r>
                    <m:r>
                      <a:rPr lang="en-GB" sz="2400" dirty="0">
                        <a:solidFill>
                          <a:schemeClr val="accent1"/>
                        </a:solidFill>
                        <a:latin typeface="Cambria Math" panose="02040503050406030204" pitchFamily="18" charset="0"/>
                      </a:rPr>
                      <m:t> = </m:t>
                    </m:r>
                    <m:f>
                      <m:fPr>
                        <m:ctrlPr>
                          <a:rPr lang="en-GB" sz="2400" i="1" dirty="0">
                            <a:solidFill>
                              <a:schemeClr val="accent1"/>
                            </a:solidFill>
                            <a:latin typeface="Cambria Math" panose="02040503050406030204" pitchFamily="18" charset="0"/>
                          </a:rPr>
                        </m:ctrlPr>
                      </m:fPr>
                      <m:num>
                        <m:r>
                          <a:rPr lang="en-GB" sz="2400" b="0" i="0" dirty="0" smtClean="0">
                            <a:solidFill>
                              <a:schemeClr val="accent1"/>
                            </a:solidFill>
                            <a:latin typeface="Cambria Math" panose="02040503050406030204" pitchFamily="18" charset="0"/>
                          </a:rPr>
                          <m:t>160</m:t>
                        </m:r>
                      </m:num>
                      <m:den>
                        <m:r>
                          <a:rPr lang="en-GB" sz="2400" b="0" i="0" dirty="0" smtClean="0">
                            <a:solidFill>
                              <a:schemeClr val="accent1"/>
                            </a:solidFill>
                            <a:latin typeface="Cambria Math" panose="02040503050406030204" pitchFamily="18" charset="0"/>
                          </a:rPr>
                          <m:t>0.3</m:t>
                        </m:r>
                      </m:den>
                    </m:f>
                    <m:r>
                      <a:rPr lang="en-GB" sz="2400" i="1" dirty="0">
                        <a:solidFill>
                          <a:schemeClr val="accent1"/>
                        </a:solidFill>
                        <a:latin typeface="Cambria Math" panose="02040503050406030204" pitchFamily="18" charset="0"/>
                      </a:rPr>
                      <m:t> </m:t>
                    </m:r>
                  </m:oMath>
                </a14:m>
                <a:r>
                  <a:rPr lang="en-GB" sz="2400" dirty="0">
                    <a:solidFill>
                      <a:schemeClr val="accent1"/>
                    </a:solidFill>
                    <a:latin typeface="Century Gothic" panose="020B0502020202020204" pitchFamily="34" charset="0"/>
                  </a:rPr>
                  <a:t>	       	 	</a:t>
                </a:r>
              </a:p>
              <a:p>
                <a:r>
                  <a:rPr lang="en-GB" sz="2400" dirty="0">
                    <a:solidFill>
                      <a:schemeClr val="accent1"/>
                    </a:solidFill>
                    <a:latin typeface="Century Gothic" panose="020B0502020202020204" pitchFamily="34" charset="0"/>
                  </a:rPr>
                  <a:t>	        	  = </a:t>
                </a:r>
                <a:r>
                  <a:rPr lang="en-GB" sz="2400" b="1" u="sng" dirty="0">
                    <a:solidFill>
                      <a:schemeClr val="accent1"/>
                    </a:solidFill>
                    <a:latin typeface="Century Gothic" panose="020B0502020202020204" pitchFamily="34" charset="0"/>
                  </a:rPr>
                  <a:t>533 g/dm</a:t>
                </a:r>
                <a:r>
                  <a:rPr lang="en-GB" sz="2400" b="1" u="sng" baseline="30000" dirty="0">
                    <a:solidFill>
                      <a:schemeClr val="accent1"/>
                    </a:solidFill>
                    <a:latin typeface="Century Gothic" panose="020B0502020202020204" pitchFamily="34" charset="0"/>
                  </a:rPr>
                  <a:t>3</a:t>
                </a:r>
              </a:p>
              <a:p>
                <a:endParaRPr lang="en-GB" sz="2400" dirty="0"/>
              </a:p>
            </p:txBody>
          </p:sp>
        </mc:Choice>
        <mc:Fallback xmlns="">
          <p:sp>
            <p:nvSpPr>
              <p:cNvPr id="4" name="TextBox 3">
                <a:extLst>
                  <a:ext uri="{FF2B5EF4-FFF2-40B4-BE49-F238E27FC236}">
                    <a16:creationId xmlns:a16="http://schemas.microsoft.com/office/drawing/2014/main" id="{3C31381B-FD7E-B840-B473-369B1245AE38}"/>
                  </a:ext>
                </a:extLst>
              </p:cNvPr>
              <p:cNvSpPr txBox="1">
                <a:spLocks noRot="1" noChangeAspect="1" noMove="1" noResize="1" noEditPoints="1" noAdjustHandles="1" noChangeArrowheads="1" noChangeShapeType="1" noTextEdit="1"/>
              </p:cNvSpPr>
              <p:nvPr/>
            </p:nvSpPr>
            <p:spPr>
              <a:xfrm>
                <a:off x="437079" y="2583482"/>
                <a:ext cx="5724644" cy="2357505"/>
              </a:xfrm>
              <a:prstGeom prst="rect">
                <a:avLst/>
              </a:prstGeom>
              <a:blipFill>
                <a:blip r:embed="rId3"/>
                <a:stretch>
                  <a:fillRect l="-221"/>
                </a:stretch>
              </a:blipFill>
            </p:spPr>
            <p:txBody>
              <a:bodyPr/>
              <a:lstStyle/>
              <a:p>
                <a:r>
                  <a:rPr lang="en-GB">
                    <a:noFill/>
                  </a:rPr>
                  <a:t> </a:t>
                </a:r>
              </a:p>
            </p:txBody>
          </p:sp>
        </mc:Fallback>
      </mc:AlternateContent>
      <p:cxnSp>
        <p:nvCxnSpPr>
          <p:cNvPr id="8" name="Straight Connector 7">
            <a:extLst>
              <a:ext uri="{FF2B5EF4-FFF2-40B4-BE49-F238E27FC236}">
                <a16:creationId xmlns:a16="http://schemas.microsoft.com/office/drawing/2014/main" id="{F1748F2D-5E16-EF45-A326-1BD246F99DE2}"/>
              </a:ext>
            </a:extLst>
          </p:cNvPr>
          <p:cNvCxnSpPr/>
          <p:nvPr/>
        </p:nvCxnSpPr>
        <p:spPr>
          <a:xfrm>
            <a:off x="520122" y="1269002"/>
            <a:ext cx="3961937"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C1F1D3-6AB8-8245-82FC-B48156D3D31E}"/>
              </a:ext>
            </a:extLst>
          </p:cNvPr>
          <p:cNvCxnSpPr>
            <a:cxnSpLocks/>
          </p:cNvCxnSpPr>
          <p:nvPr/>
        </p:nvCxnSpPr>
        <p:spPr>
          <a:xfrm>
            <a:off x="520122" y="656903"/>
            <a:ext cx="873963"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B5457C-17E8-BA47-85E2-4241454F92E7}"/>
              </a:ext>
            </a:extLst>
          </p:cNvPr>
          <p:cNvCxnSpPr>
            <a:cxnSpLocks/>
          </p:cNvCxnSpPr>
          <p:nvPr/>
        </p:nvCxnSpPr>
        <p:spPr>
          <a:xfrm>
            <a:off x="7118293" y="593807"/>
            <a:ext cx="120124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544E563-7302-E045-8244-3FA71B5565AA}"/>
              </a:ext>
            </a:extLst>
          </p:cNvPr>
          <p:cNvSpPr/>
          <p:nvPr/>
        </p:nvSpPr>
        <p:spPr>
          <a:xfrm>
            <a:off x="459110" y="1482971"/>
            <a:ext cx="3996607" cy="461665"/>
          </a:xfrm>
          <a:prstGeom prst="rect">
            <a:avLst/>
          </a:prstGeom>
        </p:spPr>
        <p:txBody>
          <a:bodyPr wrap="none">
            <a:spAutoFit/>
          </a:bodyPr>
          <a:lstStyle/>
          <a:p>
            <a:r>
              <a:rPr lang="en-GB" sz="2400">
                <a:solidFill>
                  <a:schemeClr val="accent1"/>
                </a:solidFill>
                <a:latin typeface="Century Gothic" panose="020B0502020202020204" pitchFamily="34" charset="0"/>
              </a:rPr>
              <a:t>160 g is the mass of solute</a:t>
            </a:r>
          </a:p>
        </p:txBody>
      </p:sp>
      <p:sp>
        <p:nvSpPr>
          <p:cNvPr id="15" name="Rectangle 14">
            <a:extLst>
              <a:ext uri="{FF2B5EF4-FFF2-40B4-BE49-F238E27FC236}">
                <a16:creationId xmlns:a16="http://schemas.microsoft.com/office/drawing/2014/main" id="{88916EA3-B7BA-E947-B7B0-28D6350EEFE0}"/>
              </a:ext>
            </a:extLst>
          </p:cNvPr>
          <p:cNvSpPr/>
          <p:nvPr/>
        </p:nvSpPr>
        <p:spPr>
          <a:xfrm>
            <a:off x="507611" y="1907849"/>
            <a:ext cx="5588389" cy="830997"/>
          </a:xfrm>
          <a:prstGeom prst="rect">
            <a:avLst/>
          </a:prstGeom>
        </p:spPr>
        <p:txBody>
          <a:bodyPr wrap="none">
            <a:spAutoFit/>
          </a:bodyPr>
          <a:lstStyle/>
          <a:p>
            <a:r>
              <a:rPr lang="en-GB" sz="2400">
                <a:solidFill>
                  <a:schemeClr val="accent1"/>
                </a:solidFill>
                <a:latin typeface="Century Gothic" panose="020B0502020202020204" pitchFamily="34" charset="0"/>
              </a:rPr>
              <a:t>300 cm</a:t>
            </a:r>
            <a:r>
              <a:rPr lang="en-GB" sz="2400" baseline="30000">
                <a:solidFill>
                  <a:schemeClr val="accent1"/>
                </a:solidFill>
                <a:latin typeface="Century Gothic" panose="020B0502020202020204" pitchFamily="34" charset="0"/>
              </a:rPr>
              <a:t>3</a:t>
            </a:r>
            <a:r>
              <a:rPr lang="en-GB" sz="2400">
                <a:solidFill>
                  <a:schemeClr val="accent1"/>
                </a:solidFill>
                <a:latin typeface="Century Gothic" panose="020B0502020202020204" pitchFamily="34" charset="0"/>
              </a:rPr>
              <a:t> is the volume of the solution</a:t>
            </a:r>
          </a:p>
          <a:p>
            <a:r>
              <a:rPr lang="en-GB" sz="2400">
                <a:solidFill>
                  <a:schemeClr val="accent1"/>
                </a:solidFill>
                <a:latin typeface="Century Gothic" panose="020B0502020202020204" pitchFamily="34" charset="0"/>
              </a:rPr>
              <a:t>=0.3 dm</a:t>
            </a:r>
            <a:r>
              <a:rPr lang="en-GB" sz="2400" baseline="30000">
                <a:solidFill>
                  <a:schemeClr val="accent1"/>
                </a:solidFill>
                <a:latin typeface="Century Gothic" panose="020B0502020202020204" pitchFamily="34" charset="0"/>
              </a:rPr>
              <a:t>3</a:t>
            </a:r>
            <a:endParaRPr lang="en-GB" sz="240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22133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9A2FC-EF83-45EA-A834-F97160317940}"/>
              </a:ext>
            </a:extLst>
          </p:cNvPr>
          <p:cNvSpPr>
            <a:spLocks noGrp="1"/>
          </p:cNvSpPr>
          <p:nvPr>
            <p:ph type="title"/>
          </p:nvPr>
        </p:nvSpPr>
        <p:spPr>
          <a:xfrm>
            <a:off x="505200" y="2560321"/>
            <a:ext cx="10620000" cy="720000"/>
          </a:xfrm>
        </p:spPr>
        <p:txBody>
          <a:bodyPr>
            <a:normAutofit fontScale="90000"/>
          </a:bodyPr>
          <a:lstStyle/>
          <a:p>
            <a:r>
              <a:rPr lang="en-GB" sz="2800" dirty="0">
                <a:latin typeface="Century Gothic" panose="020B0502020202020204" pitchFamily="34" charset="0"/>
                <a:ea typeface="Times New Roman" panose="02020603050405020304" pitchFamily="18" charset="0"/>
                <a:cs typeface="Times New Roman" panose="02020603050405020304" pitchFamily="18" charset="0"/>
              </a:rPr>
              <a:t>Discuss with your partner how you should solve this question.</a:t>
            </a:r>
            <a:br>
              <a:rPr lang="en-GB" sz="2800" dirty="0">
                <a:latin typeface="Century Gothic" panose="020B0502020202020204" pitchFamily="34" charset="0"/>
                <a:ea typeface="Times New Roman" panose="02020603050405020304" pitchFamily="18" charset="0"/>
                <a:cs typeface="Times New Roman" panose="02020603050405020304" pitchFamily="18" charset="0"/>
              </a:rPr>
            </a:br>
            <a:br>
              <a:rPr lang="en-GB" sz="2800" dirty="0">
                <a:latin typeface="Century Gothic" panose="020B0502020202020204" pitchFamily="34" charset="0"/>
                <a:ea typeface="Times New Roman" panose="02020603050405020304" pitchFamily="18" charset="0"/>
                <a:cs typeface="Times New Roman" panose="02020603050405020304" pitchFamily="18" charset="0"/>
              </a:rPr>
            </a:br>
            <a:r>
              <a:rPr lang="en-GB" sz="2800" dirty="0">
                <a:latin typeface="Century Gothic" panose="020B0502020202020204" pitchFamily="34" charset="0"/>
                <a:ea typeface="Times New Roman" panose="02020603050405020304" pitchFamily="18" charset="0"/>
                <a:cs typeface="Times New Roman" panose="02020603050405020304" pitchFamily="18" charset="0"/>
              </a:rPr>
              <a:t>Work together to find the answer.</a:t>
            </a:r>
            <a:br>
              <a:rPr lang="en-GB" sz="2800" dirty="0">
                <a:latin typeface="Century Gothic" panose="020B0502020202020204" pitchFamily="34" charset="0"/>
                <a:ea typeface="Times New Roman" panose="02020603050405020304" pitchFamily="18" charset="0"/>
                <a:cs typeface="Times New Roman" panose="02020603050405020304" pitchFamily="18" charset="0"/>
              </a:rPr>
            </a:br>
            <a:br>
              <a:rPr lang="en-GB" sz="2800" dirty="0">
                <a:latin typeface="Century Gothic" panose="020B0502020202020204" pitchFamily="34" charset="0"/>
                <a:ea typeface="Times New Roman" panose="02020603050405020304" pitchFamily="18" charset="0"/>
                <a:cs typeface="Times New Roman" panose="02020603050405020304" pitchFamily="18" charset="0"/>
              </a:rPr>
            </a:br>
            <a:r>
              <a:rPr lang="en-GB" sz="2800" b="0" dirty="0">
                <a:latin typeface="Century Gothic" panose="020B0502020202020204" pitchFamily="34" charset="0"/>
                <a:ea typeface="Times New Roman" panose="02020603050405020304" pitchFamily="18" charset="0"/>
                <a:cs typeface="Times New Roman" panose="02020603050405020304" pitchFamily="18" charset="0"/>
              </a:rPr>
              <a:t>Some glucose was dissolved in 500 cm</a:t>
            </a:r>
            <a:r>
              <a:rPr lang="en-GB" sz="2800" b="0" baseline="30000" dirty="0">
                <a:latin typeface="Century Gothic" panose="020B0502020202020204" pitchFamily="34" charset="0"/>
                <a:ea typeface="Times New Roman" panose="02020603050405020304" pitchFamily="18" charset="0"/>
                <a:cs typeface="Times New Roman" panose="02020603050405020304" pitchFamily="18" charset="0"/>
              </a:rPr>
              <a:t>3</a:t>
            </a:r>
            <a:r>
              <a:rPr lang="en-GB" sz="2800" b="0" dirty="0">
                <a:latin typeface="Century Gothic" panose="020B0502020202020204" pitchFamily="34" charset="0"/>
                <a:ea typeface="Times New Roman" panose="02020603050405020304" pitchFamily="18" charset="0"/>
                <a:cs typeface="Times New Roman" panose="02020603050405020304" pitchFamily="18" charset="0"/>
              </a:rPr>
              <a:t> of water</a:t>
            </a:r>
            <a:r>
              <a:rPr lang="en-GB" sz="2800" b="0" dirty="0">
                <a:latin typeface="Century Gothic" panose="020B0502020202020204" pitchFamily="34" charset="0"/>
              </a:rPr>
              <a:t>. </a:t>
            </a:r>
            <a:br>
              <a:rPr lang="en-GB" sz="2800" b="0" dirty="0">
                <a:latin typeface="Century Gothic" panose="020B0502020202020204" pitchFamily="34" charset="0"/>
              </a:rPr>
            </a:br>
            <a:r>
              <a:rPr lang="en-GB" sz="2800" b="0" dirty="0">
                <a:latin typeface="Century Gothic" panose="020B0502020202020204" pitchFamily="34" charset="0"/>
              </a:rPr>
              <a:t>The concentration of the solution was 5 g/dm</a:t>
            </a:r>
            <a:r>
              <a:rPr lang="en-GB" sz="2800" b="0" baseline="30000" dirty="0">
                <a:latin typeface="Century Gothic" panose="020B0502020202020204" pitchFamily="34" charset="0"/>
              </a:rPr>
              <a:t>3</a:t>
            </a:r>
            <a:r>
              <a:rPr lang="en-GB" sz="2800" b="0" dirty="0">
                <a:latin typeface="Century Gothic" panose="020B0502020202020204" pitchFamily="34" charset="0"/>
              </a:rPr>
              <a:t>. </a:t>
            </a:r>
            <a:br>
              <a:rPr lang="en-GB" sz="2800" b="0" dirty="0">
                <a:latin typeface="Century Gothic" panose="020B0502020202020204" pitchFamily="34" charset="0"/>
              </a:rPr>
            </a:br>
            <a:br>
              <a:rPr lang="en-GB" sz="2800" b="0" dirty="0">
                <a:latin typeface="Century Gothic" panose="020B0502020202020204" pitchFamily="34" charset="0"/>
              </a:rPr>
            </a:br>
            <a:r>
              <a:rPr lang="en-GB" sz="2800" b="0" dirty="0">
                <a:latin typeface="Century Gothic" panose="020B0502020202020204" pitchFamily="34" charset="0"/>
              </a:rPr>
              <a:t>What mass of glucose was dissolved in the solution?</a:t>
            </a:r>
            <a:endParaRPr lang="en-GB" sz="2800" b="0" baseline="30000" dirty="0">
              <a:latin typeface="Century Gothic" panose="020B0502020202020204" pitchFamily="34" charset="0"/>
            </a:endParaRPr>
          </a:p>
        </p:txBody>
      </p:sp>
      <p:sp>
        <p:nvSpPr>
          <p:cNvPr id="3" name="Slide Number Placeholder 2">
            <a:extLst>
              <a:ext uri="{FF2B5EF4-FFF2-40B4-BE49-F238E27FC236}">
                <a16:creationId xmlns:a16="http://schemas.microsoft.com/office/drawing/2014/main" id="{6B309AD7-6027-43A7-872D-2F4F22F8BC7C}"/>
              </a:ext>
            </a:extLst>
          </p:cNvPr>
          <p:cNvSpPr>
            <a:spLocks noGrp="1"/>
          </p:cNvSpPr>
          <p:nvPr>
            <p:ph type="sldNum" sz="quarter" idx="4294967295"/>
          </p:nvPr>
        </p:nvSpPr>
        <p:spPr>
          <a:xfrm>
            <a:off x="10058400" y="6532563"/>
            <a:ext cx="2133600" cy="298450"/>
          </a:xfrm>
        </p:spPr>
        <p:txBody>
          <a:bodyPr/>
          <a:lstStyle/>
          <a:p>
            <a:fld id="{06B17CD8-68B9-44AA-BEF0-31F9F4687D13}" type="slidenum">
              <a:rPr lang="en-GB" smtClean="0"/>
              <a:pPr/>
              <a:t>17</a:t>
            </a:fld>
            <a:endParaRPr lang="en-GB"/>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5D306CF-A52A-1974-E557-0919A697F472}"/>
                  </a:ext>
                </a:extLst>
              </p:cNvPr>
              <p:cNvSpPr txBox="1"/>
              <p:nvPr/>
            </p:nvSpPr>
            <p:spPr>
              <a:xfrm>
                <a:off x="479610" y="3391557"/>
                <a:ext cx="3967176" cy="3583994"/>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500 cm</a:t>
                </a:r>
                <a:r>
                  <a:rPr lang="en-GB" sz="2400" b="1" baseline="30000" dirty="0">
                    <a:solidFill>
                      <a:schemeClr val="accent1"/>
                    </a:solidFill>
                    <a:latin typeface="Century Gothic" panose="020B0502020202020204" pitchFamily="34" charset="0"/>
                  </a:rPr>
                  <a:t>3</a:t>
                </a:r>
                <a:r>
                  <a:rPr lang="en-GB" sz="2400" b="1" dirty="0">
                    <a:solidFill>
                      <a:schemeClr val="accent1"/>
                    </a:solidFill>
                    <a:latin typeface="Century Gothic" panose="020B0502020202020204" pitchFamily="34" charset="0"/>
                  </a:rPr>
                  <a:t> = 0.5 dm</a:t>
                </a:r>
                <a:r>
                  <a:rPr lang="en-GB" sz="2400" b="1" baseline="30000" dirty="0">
                    <a:solidFill>
                      <a:schemeClr val="accent1"/>
                    </a:solidFill>
                    <a:latin typeface="Century Gothic" panose="020B0502020202020204" pitchFamily="34" charset="0"/>
                  </a:rPr>
                  <a:t>3</a:t>
                </a:r>
              </a:p>
              <a:p>
                <a:endParaRPr lang="en-GB" sz="2400" b="1" dirty="0">
                  <a:solidFill>
                    <a:schemeClr val="accent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400" b="1" i="0" dirty="0">
                          <a:solidFill>
                            <a:schemeClr val="accent1"/>
                          </a:solidFill>
                          <a:latin typeface="Cambria Math" panose="02040503050406030204" pitchFamily="18" charset="0"/>
                        </a:rPr>
                        <m:t>𝐂𝐨𝐧𝐜𝐞𝐧𝐭𝐫𝐚𝐭𝐢𝐨𝐧</m:t>
                      </m:r>
                      <m:r>
                        <a:rPr lang="en-GB" sz="2400" b="1" i="0" dirty="0">
                          <a:solidFill>
                            <a:schemeClr val="accent1"/>
                          </a:solidFill>
                          <a:latin typeface="Cambria Math" panose="02040503050406030204" pitchFamily="18" charset="0"/>
                        </a:rPr>
                        <m:t> = </m:t>
                      </m:r>
                      <m:f>
                        <m:fPr>
                          <m:ctrlPr>
                            <a:rPr lang="en-GB" sz="2400" b="1" i="1" dirty="0">
                              <a:solidFill>
                                <a:schemeClr val="accent1"/>
                              </a:solidFill>
                              <a:latin typeface="Cambria Math" panose="02040503050406030204" pitchFamily="18" charset="0"/>
                            </a:rPr>
                          </m:ctrlPr>
                        </m:fPr>
                        <m:num>
                          <m:r>
                            <a:rPr lang="en-GB" sz="2400" b="1" i="0" dirty="0">
                              <a:solidFill>
                                <a:schemeClr val="accent1"/>
                              </a:solidFill>
                              <a:latin typeface="Cambria Math" panose="02040503050406030204" pitchFamily="18" charset="0"/>
                            </a:rPr>
                            <m:t>𝐦𝐚𝐬𝐬</m:t>
                          </m:r>
                        </m:num>
                        <m:den>
                          <m:r>
                            <a:rPr lang="en-GB" sz="2400" b="1" i="0" dirty="0">
                              <a:solidFill>
                                <a:schemeClr val="accent1"/>
                              </a:solidFill>
                              <a:latin typeface="Cambria Math" panose="02040503050406030204" pitchFamily="18" charset="0"/>
                            </a:rPr>
                            <m:t>𝐯𝐨𝐥𝐮𝐦𝐞</m:t>
                          </m:r>
                        </m:den>
                      </m:f>
                    </m:oMath>
                  </m:oMathPara>
                </a14:m>
                <a:endParaRPr lang="en-GB" sz="2400" b="1" dirty="0">
                  <a:solidFill>
                    <a:schemeClr val="accent1"/>
                  </a:solidFill>
                  <a:latin typeface="Century Gothic" panose="020B0502020202020204" pitchFamily="34" charset="0"/>
                </a:endParaRPr>
              </a:p>
              <a:p>
                <a:endParaRPr lang="en-GB" sz="24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𝟓</m:t>
                      </m:r>
                      <m:r>
                        <a:rPr lang="en-GB" sz="2400" b="1" i="0" dirty="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𝐠</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𝐝𝐦𝟑</m:t>
                      </m:r>
                      <m:r>
                        <a:rPr lang="en-GB" sz="2400" b="1" i="0" dirty="0">
                          <a:solidFill>
                            <a:schemeClr val="accent1"/>
                          </a:solidFill>
                          <a:latin typeface="Cambria Math" panose="02040503050406030204" pitchFamily="18" charset="0"/>
                        </a:rPr>
                        <m:t>= </m:t>
                      </m:r>
                      <m:f>
                        <m:fPr>
                          <m:ctrlPr>
                            <a:rPr lang="en-GB" sz="2400" b="1" i="1" dirty="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r>
                            <a:rPr lang="en-GB" sz="2400" b="1" i="0" dirty="0" smtClean="0">
                              <a:solidFill>
                                <a:schemeClr val="accent1"/>
                              </a:solidFill>
                              <a:latin typeface="Cambria Math" panose="02040503050406030204" pitchFamily="18" charset="0"/>
                            </a:rPr>
                            <m:t>𝟎</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𝟓</m:t>
                          </m:r>
                        </m:den>
                      </m:f>
                      <m:r>
                        <a:rPr lang="en-GB" sz="2400" b="1" i="0" dirty="0">
                          <a:solidFill>
                            <a:schemeClr val="accent1"/>
                          </a:solidFill>
                          <a:latin typeface="Cambria Math" panose="02040503050406030204" pitchFamily="18" charset="0"/>
                        </a:rPr>
                        <m:t> </m:t>
                      </m:r>
                    </m:oMath>
                  </m:oMathPara>
                </a14:m>
                <a:endParaRPr lang="en-GB" sz="2400" b="1" dirty="0">
                  <a:solidFill>
                    <a:schemeClr val="accent1"/>
                  </a:solidFill>
                  <a:latin typeface="Century Gothic" panose="020B0502020202020204" pitchFamily="34" charset="0"/>
                </a:endParaRPr>
              </a:p>
              <a:p>
                <a:endParaRPr lang="en-GB" sz="2400" b="1" dirty="0">
                  <a:solidFill>
                    <a:schemeClr val="accent1"/>
                  </a:solidFill>
                  <a:latin typeface="Century Gothic" panose="020B0502020202020204" pitchFamily="34" charset="0"/>
                </a:endParaRPr>
              </a:p>
              <a:p>
                <a:r>
                  <a:rPr lang="en-GB" sz="2400" b="1" dirty="0">
                    <a:solidFill>
                      <a:schemeClr val="accent1"/>
                    </a:solidFill>
                    <a:latin typeface="Century Gothic" panose="020B0502020202020204" pitchFamily="34" charset="0"/>
                  </a:rPr>
                  <a:t>Mass = </a:t>
                </a:r>
                <a:r>
                  <a:rPr lang="en-GB" sz="2400" b="1" u="sng" dirty="0">
                    <a:solidFill>
                      <a:schemeClr val="accent1"/>
                    </a:solidFill>
                    <a:latin typeface="Century Gothic" panose="020B0502020202020204" pitchFamily="34" charset="0"/>
                  </a:rPr>
                  <a:t>2.5 g</a:t>
                </a:r>
                <a:endParaRPr lang="en-GB" sz="2400" b="1" u="sng" baseline="30000" dirty="0">
                  <a:solidFill>
                    <a:schemeClr val="accent1"/>
                  </a:solidFill>
                  <a:latin typeface="Century Gothic" panose="020B0502020202020204" pitchFamily="34" charset="0"/>
                </a:endParaRPr>
              </a:p>
              <a:p>
                <a:endParaRPr lang="en-GB" sz="2400" b="1" dirty="0"/>
              </a:p>
            </p:txBody>
          </p:sp>
        </mc:Choice>
        <mc:Fallback xmlns="">
          <p:sp>
            <p:nvSpPr>
              <p:cNvPr id="4" name="TextBox 3">
                <a:extLst>
                  <a:ext uri="{FF2B5EF4-FFF2-40B4-BE49-F238E27FC236}">
                    <a16:creationId xmlns:a16="http://schemas.microsoft.com/office/drawing/2014/main" id="{F5D306CF-A52A-1974-E557-0919A697F472}"/>
                  </a:ext>
                </a:extLst>
              </p:cNvPr>
              <p:cNvSpPr txBox="1">
                <a:spLocks noRot="1" noChangeAspect="1" noMove="1" noResize="1" noEditPoints="1" noAdjustHandles="1" noChangeArrowheads="1" noChangeShapeType="1" noTextEdit="1"/>
              </p:cNvSpPr>
              <p:nvPr/>
            </p:nvSpPr>
            <p:spPr>
              <a:xfrm>
                <a:off x="479610" y="3391557"/>
                <a:ext cx="3967176" cy="3583994"/>
              </a:xfrm>
              <a:prstGeom prst="rect">
                <a:avLst/>
              </a:prstGeom>
              <a:blipFill>
                <a:blip r:embed="rId3"/>
                <a:stretch>
                  <a:fillRect l="-2236" t="-1056"/>
                </a:stretch>
              </a:blipFill>
            </p:spPr>
            <p:txBody>
              <a:bodyPr/>
              <a:lstStyle/>
              <a:p>
                <a:r>
                  <a:rPr lang="en-GB">
                    <a:noFill/>
                  </a:rPr>
                  <a:t> </a:t>
                </a:r>
              </a:p>
            </p:txBody>
          </p:sp>
        </mc:Fallback>
      </mc:AlternateContent>
    </p:spTree>
    <p:extLst>
      <p:ext uri="{BB962C8B-B14F-4D97-AF65-F5344CB8AC3E}">
        <p14:creationId xmlns:p14="http://schemas.microsoft.com/office/powerpoint/2010/main" val="4853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1984" y="1337057"/>
            <a:ext cx="8845832" cy="4031873"/>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To convert cm</a:t>
            </a:r>
            <a:r>
              <a:rPr lang="en-GB" sz="2400" baseline="30000" dirty="0">
                <a:latin typeface="Century Gothic" panose="020B0502020202020204" pitchFamily="34" charset="0"/>
              </a:rPr>
              <a:t>3</a:t>
            </a:r>
            <a:r>
              <a:rPr lang="en-GB" sz="2400" dirty="0">
                <a:latin typeface="Century Gothic" panose="020B0502020202020204" pitchFamily="34" charset="0"/>
              </a:rPr>
              <a:t> into dm</a:t>
            </a:r>
            <a:r>
              <a:rPr lang="en-GB" sz="2400" baseline="30000" dirty="0">
                <a:latin typeface="Century Gothic" panose="020B0502020202020204" pitchFamily="34" charset="0"/>
              </a:rPr>
              <a:t>3</a:t>
            </a:r>
            <a:r>
              <a:rPr lang="en-GB" sz="2400" dirty="0">
                <a:latin typeface="Century Gothic" panose="020B0502020202020204" pitchFamily="34" charset="0"/>
              </a:rPr>
              <a:t> you need to multiply by 1000.</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250 cm</a:t>
            </a:r>
            <a:r>
              <a:rPr lang="en-GB" sz="2400" baseline="30000" dirty="0">
                <a:latin typeface="Century Gothic" panose="020B0502020202020204" pitchFamily="34" charset="0"/>
              </a:rPr>
              <a:t>3</a:t>
            </a:r>
            <a:r>
              <a:rPr lang="en-GB" sz="2400" dirty="0">
                <a:latin typeface="Century Gothic" panose="020B0502020202020204" pitchFamily="34" charset="0"/>
              </a:rPr>
              <a:t> = 0.25 dm</a:t>
            </a:r>
            <a:r>
              <a:rPr lang="en-GB" sz="2400" baseline="30000" dirty="0">
                <a:latin typeface="Century Gothic" panose="020B0502020202020204" pitchFamily="34" charset="0"/>
              </a:rPr>
              <a:t>3</a:t>
            </a:r>
          </a:p>
          <a:p>
            <a:pPr marL="457200" indent="-457200">
              <a:buFont typeface="+mj-lt"/>
              <a:buAutoNum type="arabicPeriod"/>
            </a:pPr>
            <a:endParaRPr lang="en-GB" sz="2400" baseline="300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250 cm</a:t>
            </a:r>
            <a:r>
              <a:rPr lang="en-GB" sz="2400" baseline="30000" dirty="0">
                <a:latin typeface="Century Gothic" panose="020B0502020202020204" pitchFamily="34" charset="0"/>
              </a:rPr>
              <a:t>3</a:t>
            </a:r>
            <a:r>
              <a:rPr lang="en-GB" sz="2400" dirty="0">
                <a:latin typeface="Century Gothic" panose="020B0502020202020204" pitchFamily="34" charset="0"/>
              </a:rPr>
              <a:t> of a 4 g/dm</a:t>
            </a:r>
            <a:r>
              <a:rPr lang="en-GB" sz="2400" baseline="30000" dirty="0">
                <a:latin typeface="Century Gothic" panose="020B0502020202020204" pitchFamily="34" charset="0"/>
              </a:rPr>
              <a:t>3</a:t>
            </a:r>
            <a:r>
              <a:rPr lang="en-GB" sz="2400" dirty="0">
                <a:latin typeface="Century Gothic" panose="020B0502020202020204" pitchFamily="34" charset="0"/>
              </a:rPr>
              <a:t> solution contains 1 g of solute.</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0.5 dm</a:t>
            </a:r>
            <a:r>
              <a:rPr lang="en-GB" sz="2400" baseline="30000" dirty="0">
                <a:latin typeface="Century Gothic" panose="020B0502020202020204" pitchFamily="34" charset="0"/>
              </a:rPr>
              <a:t>3</a:t>
            </a:r>
            <a:r>
              <a:rPr lang="en-GB" sz="2400" dirty="0">
                <a:latin typeface="Century Gothic" panose="020B0502020202020204" pitchFamily="34" charset="0"/>
              </a:rPr>
              <a:t> = 5000 cm</a:t>
            </a:r>
            <a:r>
              <a:rPr lang="en-GB" sz="2400" baseline="30000" dirty="0">
                <a:latin typeface="Century Gothic" panose="020B0502020202020204" pitchFamily="34" charset="0"/>
              </a:rPr>
              <a:t>3</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5.5 g of copper sulfate is dissolved in 500 cm</a:t>
            </a:r>
            <a:r>
              <a:rPr lang="en-GB" sz="2400" baseline="30000" dirty="0">
                <a:latin typeface="Century Gothic" panose="020B0502020202020204" pitchFamily="34" charset="0"/>
              </a:rPr>
              <a:t>3</a:t>
            </a:r>
            <a:r>
              <a:rPr lang="en-GB" sz="2400" dirty="0">
                <a:latin typeface="Century Gothic" panose="020B0502020202020204" pitchFamily="34" charset="0"/>
              </a:rPr>
              <a:t> to form a 11 g/dm</a:t>
            </a:r>
            <a:r>
              <a:rPr lang="en-GB" sz="2400" baseline="30000" dirty="0">
                <a:latin typeface="Century Gothic" panose="020B0502020202020204" pitchFamily="34" charset="0"/>
              </a:rPr>
              <a:t>3</a:t>
            </a:r>
            <a:r>
              <a:rPr lang="en-GB" sz="2400" dirty="0">
                <a:latin typeface="Century Gothic" panose="020B0502020202020204" pitchFamily="34" charset="0"/>
              </a:rPr>
              <a:t> solution.</a:t>
            </a:r>
          </a:p>
          <a:p>
            <a:endParaRPr lang="en-GB" sz="2400" dirty="0">
              <a:latin typeface="Century Gothic" panose="020B0502020202020204" pitchFamily="34" charset="0"/>
            </a:endParaRPr>
          </a:p>
        </p:txBody>
      </p:sp>
      <p:pic>
        <p:nvPicPr>
          <p:cNvPr id="11" name="Google Shape;149;p4">
            <a:extLst>
              <a:ext uri="{FF2B5EF4-FFF2-40B4-BE49-F238E27FC236}">
                <a16:creationId xmlns:a16="http://schemas.microsoft.com/office/drawing/2014/main" id="{A0303633-5184-423F-B58A-0AE085288175}"/>
              </a:ext>
            </a:extLst>
          </p:cNvPr>
          <p:cNvPicPr preferRelativeResize="0"/>
          <p:nvPr/>
        </p:nvPicPr>
        <p:blipFill rotWithShape="1">
          <a:blip r:embed="rId3">
            <a:alphaModFix/>
          </a:blip>
          <a:srcRect/>
          <a:stretch/>
        </p:blipFill>
        <p:spPr>
          <a:xfrm>
            <a:off x="6228862" y="4936465"/>
            <a:ext cx="1120928" cy="1451113"/>
          </a:xfrm>
          <a:prstGeom prst="rect">
            <a:avLst/>
          </a:prstGeom>
          <a:noFill/>
          <a:ln>
            <a:noFill/>
          </a:ln>
        </p:spPr>
      </p:pic>
      <p:pic>
        <p:nvPicPr>
          <p:cNvPr id="12" name="Google Shape;150;p4">
            <a:extLst>
              <a:ext uri="{FF2B5EF4-FFF2-40B4-BE49-F238E27FC236}">
                <a16:creationId xmlns:a16="http://schemas.microsoft.com/office/drawing/2014/main" id="{18A7AB51-70CA-415C-A0C7-99C44ABB88F4}"/>
              </a:ext>
            </a:extLst>
          </p:cNvPr>
          <p:cNvPicPr preferRelativeResize="0"/>
          <p:nvPr/>
        </p:nvPicPr>
        <p:blipFill rotWithShape="1">
          <a:blip r:embed="rId4">
            <a:alphaModFix/>
          </a:blip>
          <a:srcRect/>
          <a:stretch/>
        </p:blipFill>
        <p:spPr>
          <a:xfrm rot="10800000">
            <a:off x="7753527" y="4784120"/>
            <a:ext cx="1116000" cy="1444733"/>
          </a:xfrm>
          <a:prstGeom prst="rect">
            <a:avLst/>
          </a:prstGeom>
          <a:noFill/>
          <a:ln>
            <a:noFill/>
          </a:ln>
        </p:spPr>
      </p:pic>
      <p:sp>
        <p:nvSpPr>
          <p:cNvPr id="3" name="TextBox 2">
            <a:extLst>
              <a:ext uri="{FF2B5EF4-FFF2-40B4-BE49-F238E27FC236}">
                <a16:creationId xmlns:a16="http://schemas.microsoft.com/office/drawing/2014/main" id="{4EEDA05D-EEC4-3E44-AAF2-E451BACD0F4D}"/>
              </a:ext>
            </a:extLst>
          </p:cNvPr>
          <p:cNvSpPr txBox="1"/>
          <p:nvPr/>
        </p:nvSpPr>
        <p:spPr>
          <a:xfrm>
            <a:off x="3784890" y="2049588"/>
            <a:ext cx="793807"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True</a:t>
            </a:r>
          </a:p>
        </p:txBody>
      </p:sp>
      <p:sp>
        <p:nvSpPr>
          <p:cNvPr id="8" name="TextBox 7">
            <a:extLst>
              <a:ext uri="{FF2B5EF4-FFF2-40B4-BE49-F238E27FC236}">
                <a16:creationId xmlns:a16="http://schemas.microsoft.com/office/drawing/2014/main" id="{5746573F-9D21-2843-8B49-77222F5FD362}"/>
              </a:ext>
            </a:extLst>
          </p:cNvPr>
          <p:cNvSpPr txBox="1"/>
          <p:nvPr/>
        </p:nvSpPr>
        <p:spPr>
          <a:xfrm>
            <a:off x="8587017" y="2651412"/>
            <a:ext cx="793807"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True</a:t>
            </a:r>
          </a:p>
        </p:txBody>
      </p:sp>
      <p:sp>
        <p:nvSpPr>
          <p:cNvPr id="9" name="TextBox 8">
            <a:extLst>
              <a:ext uri="{FF2B5EF4-FFF2-40B4-BE49-F238E27FC236}">
                <a16:creationId xmlns:a16="http://schemas.microsoft.com/office/drawing/2014/main" id="{22E8FA58-F56E-A94E-AC37-87A23C21A55E}"/>
              </a:ext>
            </a:extLst>
          </p:cNvPr>
          <p:cNvSpPr txBox="1"/>
          <p:nvPr/>
        </p:nvSpPr>
        <p:spPr>
          <a:xfrm>
            <a:off x="3610825" y="4533213"/>
            <a:ext cx="793807"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True</a:t>
            </a:r>
          </a:p>
        </p:txBody>
      </p:sp>
      <p:sp>
        <p:nvSpPr>
          <p:cNvPr id="10" name="TextBox 9">
            <a:extLst>
              <a:ext uri="{FF2B5EF4-FFF2-40B4-BE49-F238E27FC236}">
                <a16:creationId xmlns:a16="http://schemas.microsoft.com/office/drawing/2014/main" id="{3D584EE3-DB6B-F947-B089-18BD86DC9205}"/>
              </a:ext>
            </a:extLst>
          </p:cNvPr>
          <p:cNvSpPr txBox="1"/>
          <p:nvPr/>
        </p:nvSpPr>
        <p:spPr>
          <a:xfrm>
            <a:off x="8046789" y="1710107"/>
            <a:ext cx="941283"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False</a:t>
            </a:r>
          </a:p>
        </p:txBody>
      </p:sp>
      <p:sp>
        <p:nvSpPr>
          <p:cNvPr id="14" name="TextBox 13">
            <a:extLst>
              <a:ext uri="{FF2B5EF4-FFF2-40B4-BE49-F238E27FC236}">
                <a16:creationId xmlns:a16="http://schemas.microsoft.com/office/drawing/2014/main" id="{5D274766-0F69-004B-A0DF-2247B1101A24}"/>
              </a:ext>
            </a:extLst>
          </p:cNvPr>
          <p:cNvSpPr txBox="1"/>
          <p:nvPr/>
        </p:nvSpPr>
        <p:spPr>
          <a:xfrm>
            <a:off x="3790920" y="3417141"/>
            <a:ext cx="941283"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False</a:t>
            </a:r>
          </a:p>
        </p:txBody>
      </p:sp>
      <p:sp>
        <p:nvSpPr>
          <p:cNvPr id="5" name="Title 4">
            <a:extLst>
              <a:ext uri="{FF2B5EF4-FFF2-40B4-BE49-F238E27FC236}">
                <a16:creationId xmlns:a16="http://schemas.microsoft.com/office/drawing/2014/main" id="{0ECDBC58-6116-AD51-C5E1-F570582E792A}"/>
              </a:ext>
            </a:extLst>
          </p:cNvPr>
          <p:cNvSpPr>
            <a:spLocks noGrp="1"/>
          </p:cNvSpPr>
          <p:nvPr>
            <p:ph type="title"/>
          </p:nvPr>
        </p:nvSpPr>
        <p:spPr>
          <a:xfrm>
            <a:off x="433674" y="0"/>
            <a:ext cx="10620000" cy="720000"/>
          </a:xfrm>
        </p:spPr>
        <p:txBody>
          <a:bodyPr/>
          <a:lstStyle/>
          <a:p>
            <a:r>
              <a:rPr lang="en-GB" dirty="0">
                <a:latin typeface="Century Gothic" panose="020B0502020202020204" pitchFamily="34" charset="0"/>
              </a:rPr>
              <a:t>True or false?</a:t>
            </a: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3785652"/>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Define concentration.</a:t>
            </a:r>
          </a:p>
          <a:p>
            <a:pPr marL="457200" indent="-457200">
              <a:buAutoNum type="arabicPeriod"/>
            </a:pPr>
            <a:r>
              <a:rPr lang="en-GB" sz="2400" dirty="0">
                <a:latin typeface="Century Gothic" panose="020B0502020202020204" pitchFamily="34" charset="0"/>
              </a:rPr>
              <a:t>State the equation that links concentration, mass and volume.</a:t>
            </a:r>
          </a:p>
          <a:p>
            <a:pPr marL="457200" indent="-457200">
              <a:buAutoNum type="arabicPeriod"/>
            </a:pPr>
            <a:r>
              <a:rPr lang="en-GB" sz="2400" dirty="0">
                <a:latin typeface="Century Gothic" panose="020B0502020202020204" pitchFamily="34" charset="0"/>
              </a:rPr>
              <a:t>State the unit for mass.</a:t>
            </a:r>
          </a:p>
          <a:p>
            <a:pPr marL="457200" indent="-457200">
              <a:buAutoNum type="arabicPeriod"/>
            </a:pPr>
            <a:r>
              <a:rPr lang="en-GB" sz="2400" dirty="0">
                <a:latin typeface="Century Gothic" panose="020B0502020202020204" pitchFamily="34" charset="0"/>
              </a:rPr>
              <a:t>State the unit for volume</a:t>
            </a:r>
          </a:p>
          <a:p>
            <a:pPr marL="457200" indent="-457200">
              <a:buAutoNum type="arabicPeriod"/>
            </a:pPr>
            <a:r>
              <a:rPr lang="en-GB" sz="2400" dirty="0">
                <a:latin typeface="Century Gothic" panose="020B0502020202020204" pitchFamily="34" charset="0"/>
              </a:rPr>
              <a:t>State the unit for concentration.</a:t>
            </a:r>
          </a:p>
          <a:p>
            <a:pPr marL="457200" indent="-457200">
              <a:buAutoNum type="arabicPeriod"/>
            </a:pPr>
            <a:r>
              <a:rPr lang="en-GB" sz="2400" dirty="0">
                <a:latin typeface="Century Gothic" panose="020B0502020202020204" pitchFamily="34" charset="0"/>
              </a:rPr>
              <a:t>Convert 5000 cm</a:t>
            </a:r>
            <a:r>
              <a:rPr lang="en-GB" sz="2400" baseline="30000" dirty="0">
                <a:latin typeface="Century Gothic" panose="020B0502020202020204" pitchFamily="34" charset="0"/>
              </a:rPr>
              <a:t>3</a:t>
            </a:r>
            <a:r>
              <a:rPr lang="en-GB" sz="2400" dirty="0">
                <a:latin typeface="Century Gothic" panose="020B0502020202020204" pitchFamily="34" charset="0"/>
              </a:rPr>
              <a:t> into dm</a:t>
            </a:r>
            <a:r>
              <a:rPr lang="en-GB" sz="2400" baseline="30000" dirty="0">
                <a:latin typeface="Century Gothic" panose="020B0502020202020204" pitchFamily="34" charset="0"/>
              </a:rPr>
              <a:t>3</a:t>
            </a:r>
            <a:r>
              <a:rPr lang="en-GB" sz="2400" dirty="0">
                <a:latin typeface="Century Gothic" panose="020B0502020202020204" pitchFamily="34" charset="0"/>
              </a:rPr>
              <a:t>. </a:t>
            </a:r>
          </a:p>
          <a:p>
            <a:pPr marL="457200" indent="-457200">
              <a:buAutoNum type="arabicPeriod"/>
            </a:pPr>
            <a:r>
              <a:rPr lang="en-GB" sz="2400" dirty="0">
                <a:latin typeface="Century Gothic" panose="020B0502020202020204" pitchFamily="34" charset="0"/>
              </a:rPr>
              <a:t>Define solute.</a:t>
            </a:r>
          </a:p>
          <a:p>
            <a:pPr marL="457200" indent="-457200">
              <a:buAutoNum type="arabicPeriod"/>
            </a:pPr>
            <a:r>
              <a:rPr lang="en-GB" sz="2400" dirty="0">
                <a:latin typeface="Century Gothic" panose="020B0502020202020204" pitchFamily="34" charset="0"/>
              </a:rPr>
              <a:t>Define solvent.</a:t>
            </a:r>
          </a:p>
          <a:p>
            <a:pPr marL="457200" indent="-457200">
              <a:buAutoNum type="arabicPeriod"/>
            </a:pPr>
            <a:r>
              <a:rPr lang="en-GB" sz="2400" dirty="0">
                <a:latin typeface="Century Gothic" panose="020B0502020202020204" pitchFamily="34" charset="0"/>
              </a:rPr>
              <a:t>Define solution.</a:t>
            </a:r>
          </a:p>
          <a:p>
            <a:endParaRPr lang="en-GB" sz="2400" dirty="0">
              <a:latin typeface="Century Gothic" panose="020B0502020202020204" pitchFamily="34" charset="0"/>
            </a:endParaRPr>
          </a:p>
        </p:txBody>
      </p:sp>
    </p:spTree>
    <p:extLst>
      <p:ext uri="{BB962C8B-B14F-4D97-AF65-F5344CB8AC3E}">
        <p14:creationId xmlns:p14="http://schemas.microsoft.com/office/powerpoint/2010/main" val="353383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355600" y="297765"/>
            <a:ext cx="11303000" cy="54783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Prior Knowledge Review: Concentration</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how many particles there are in 1 mole of a substance. </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Calculate the M</a:t>
            </a:r>
            <a:r>
              <a:rPr lang="en-GB" sz="2400" baseline="-25000" dirty="0">
                <a:solidFill>
                  <a:schemeClr val="dk1"/>
                </a:solidFill>
                <a:latin typeface="Century Gothic"/>
                <a:ea typeface="Century Gothic"/>
                <a:cs typeface="Century Gothic"/>
                <a:sym typeface="Century Gothic"/>
              </a:rPr>
              <a:t>r</a:t>
            </a:r>
            <a:r>
              <a:rPr lang="en-GB" sz="2400" dirty="0">
                <a:solidFill>
                  <a:schemeClr val="dk1"/>
                </a:solidFill>
                <a:latin typeface="Century Gothic"/>
                <a:ea typeface="Century Gothic"/>
                <a:cs typeface="Century Gothic"/>
                <a:sym typeface="Century Gothic"/>
              </a:rPr>
              <a:t> of calcium carbonate (CaCO</a:t>
            </a:r>
            <a:r>
              <a:rPr lang="en-GB" sz="2400" baseline="-25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 Ca=40, C=12, O=16</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number of moles in 200 g of calcium carbonate.</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mass of 0.75 moles of calcium carbonate.</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819462" y="1978655"/>
            <a:ext cx="2079013"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Century Gothic"/>
                <a:cs typeface="Century Gothic"/>
                <a:sym typeface="Century Gothic"/>
              </a:rPr>
              <a:t>6.02 x 10</a:t>
            </a:r>
            <a:r>
              <a:rPr lang="en-GB" sz="2400" b="1" baseline="30000" dirty="0">
                <a:solidFill>
                  <a:schemeClr val="accent1"/>
                </a:solidFill>
                <a:latin typeface="Century Gothic"/>
                <a:ea typeface="Century Gothic"/>
                <a:cs typeface="Century Gothic"/>
                <a:sym typeface="Century Gothic"/>
              </a:rPr>
              <a:t>23</a:t>
            </a:r>
            <a:endParaRPr lang="en-GB" sz="1400" b="1" baseline="30000" dirty="0">
              <a:solidFill>
                <a:schemeClr val="accent1"/>
              </a:solidFill>
              <a:latin typeface="Arial"/>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05174" y="2700043"/>
            <a:ext cx="261594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100</a:t>
            </a:r>
            <a:endParaRPr sz="1400" b="1" i="0" u="none" strike="noStrike" cap="none" baseline="30000" dirty="0">
              <a:solidFill>
                <a:schemeClr val="accent1"/>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6" name="Google Shape;103;p1">
                <a:extLst>
                  <a:ext uri="{FF2B5EF4-FFF2-40B4-BE49-F238E27FC236}">
                    <a16:creationId xmlns:a16="http://schemas.microsoft.com/office/drawing/2014/main" id="{7B4CFA2B-86E1-2180-7C8D-F78C682B238C}"/>
                  </a:ext>
                </a:extLst>
              </p:cNvPr>
              <p:cNvSpPr txBox="1"/>
              <p:nvPr/>
            </p:nvSpPr>
            <p:spPr>
              <a:xfrm>
                <a:off x="820941" y="3434389"/>
                <a:ext cx="4630953" cy="1328657"/>
              </a:xfrm>
              <a:prstGeom prst="rect">
                <a:avLst/>
              </a:prstGeom>
              <a:noFill/>
              <a:ln>
                <a:noFill/>
              </a:ln>
            </p:spPr>
            <p:txBody>
              <a:bodyPr spcFirstLastPara="1" wrap="square" lIns="91425" tIns="45700" rIns="91425" bIns="45700" anchor="t" anchorCtr="0">
                <a:spAutoFit/>
              </a:bodyPr>
              <a:lstStyle/>
              <a:p>
                <a:pPr lvl="0">
                  <a:buClr>
                    <a:srgbClr val="000000"/>
                  </a:buClr>
                  <a:buSzPts val="2400"/>
                </a:pPr>
                <a14:m>
                  <m:oMath xmlns:m="http://schemas.openxmlformats.org/officeDocument/2006/math">
                    <m:r>
                      <a:rPr lang="en-GB" sz="2000" b="1" smtClean="0">
                        <a:solidFill>
                          <a:schemeClr val="accent1"/>
                        </a:solidFill>
                        <a:latin typeface="Cambria Math" panose="02040503050406030204" pitchFamily="18" charset="0"/>
                      </a:rPr>
                      <m:t>𝐍𝐮𝐦𝐛𝐞𝐫</m:t>
                    </m:r>
                    <m:r>
                      <a:rPr lang="en-GB" sz="2000" b="1" smtClean="0">
                        <a:solidFill>
                          <a:schemeClr val="accent1"/>
                        </a:solidFill>
                        <a:latin typeface="Cambria Math" panose="02040503050406030204" pitchFamily="18" charset="0"/>
                      </a:rPr>
                      <m:t> </m:t>
                    </m:r>
                    <m:r>
                      <a:rPr lang="en-GB" sz="2000" b="1" smtClean="0">
                        <a:solidFill>
                          <a:schemeClr val="accent1"/>
                        </a:solidFill>
                        <a:latin typeface="Cambria Math" panose="02040503050406030204" pitchFamily="18" charset="0"/>
                      </a:rPr>
                      <m:t>𝐨𝐟</m:t>
                    </m:r>
                    <m:r>
                      <a:rPr lang="en-GB" sz="2000" b="1" smtClean="0">
                        <a:solidFill>
                          <a:schemeClr val="accent1"/>
                        </a:solidFill>
                        <a:latin typeface="Cambria Math" panose="02040503050406030204" pitchFamily="18" charset="0"/>
                      </a:rPr>
                      <m:t> </m:t>
                    </m:r>
                    <m:r>
                      <a:rPr lang="en-GB" sz="2000" b="1" smtClean="0">
                        <a:solidFill>
                          <a:schemeClr val="accent1"/>
                        </a:solidFill>
                        <a:latin typeface="Cambria Math" panose="02040503050406030204" pitchFamily="18" charset="0"/>
                      </a:rPr>
                      <m:t>𝐦𝐨𝐥𝐞𝐬</m:t>
                    </m:r>
                  </m:oMath>
                </a14:m>
                <a:r>
                  <a:rPr lang="en-US" sz="2000" b="1" dirty="0">
                    <a:solidFill>
                      <a:schemeClr val="accent1"/>
                    </a:solidFill>
                    <a:latin typeface="Century Gothic" panose="020B0502020202020204" pitchFamily="34" charset="0"/>
                  </a:rPr>
                  <a:t> = </a:t>
                </a:r>
                <a14:m>
                  <m:oMath xmlns:m="http://schemas.openxmlformats.org/officeDocument/2006/math">
                    <m:f>
                      <m:fPr>
                        <m:ctrlPr>
                          <a:rPr lang="en-US" sz="2000" b="1" i="1" dirty="0">
                            <a:solidFill>
                              <a:schemeClr val="accent1"/>
                            </a:solidFill>
                            <a:latin typeface="Cambria Math" panose="02040503050406030204" pitchFamily="18" charset="0"/>
                          </a:rPr>
                        </m:ctrlPr>
                      </m:fPr>
                      <m:num>
                        <m:r>
                          <a:rPr lang="en-GB" sz="2000" b="1" dirty="0">
                            <a:solidFill>
                              <a:schemeClr val="accent1"/>
                            </a:solidFill>
                            <a:latin typeface="Cambria Math" panose="02040503050406030204" pitchFamily="18" charset="0"/>
                          </a:rPr>
                          <m:t>𝐦𝐚𝐬𝐬</m:t>
                        </m:r>
                      </m:num>
                      <m:den>
                        <m:sSub>
                          <m:sSubPr>
                            <m:ctrlPr>
                              <a:rPr lang="en-GB" sz="2000" b="1" i="1" dirty="0">
                                <a:solidFill>
                                  <a:schemeClr val="accent1"/>
                                </a:solidFill>
                                <a:latin typeface="Cambria Math" panose="02040503050406030204" pitchFamily="18" charset="0"/>
                              </a:rPr>
                            </m:ctrlPr>
                          </m:sSubPr>
                          <m:e>
                            <m:r>
                              <a:rPr lang="en-GB" sz="2000" b="1" dirty="0">
                                <a:solidFill>
                                  <a:schemeClr val="accent1"/>
                                </a:solidFill>
                                <a:latin typeface="Cambria Math" panose="02040503050406030204" pitchFamily="18" charset="0"/>
                              </a:rPr>
                              <m:t>𝐌</m:t>
                            </m:r>
                          </m:e>
                          <m:sub>
                            <m:r>
                              <a:rPr lang="en-GB" sz="2000" b="1" dirty="0">
                                <a:solidFill>
                                  <a:schemeClr val="accent1"/>
                                </a:solidFill>
                                <a:latin typeface="Cambria Math" panose="02040503050406030204" pitchFamily="18" charset="0"/>
                              </a:rPr>
                              <m:t>𝐫</m:t>
                            </m:r>
                          </m:sub>
                        </m:sSub>
                      </m:den>
                    </m:f>
                  </m:oMath>
                </a14:m>
                <a:endParaRPr lang="en-GB" sz="2000" b="1" dirty="0">
                  <a:solidFill>
                    <a:schemeClr val="accent1"/>
                  </a:solidFill>
                  <a:latin typeface="Century Gothic" panose="020B0502020202020204" pitchFamily="34" charset="0"/>
                </a:endParaRPr>
              </a:p>
              <a:p>
                <a:pPr>
                  <a:buClr>
                    <a:srgbClr val="000000"/>
                  </a:buClr>
                  <a:buSzPts val="2400"/>
                </a:pPr>
                <a14:m>
                  <m:oMath xmlns:m="http://schemas.openxmlformats.org/officeDocument/2006/math">
                    <m:r>
                      <a:rPr lang="ar-AE" sz="2000" b="1">
                        <a:solidFill>
                          <a:schemeClr val="accent1"/>
                        </a:solidFill>
                        <a:latin typeface="Cambria Math" panose="02040503050406030204" pitchFamily="18" charset="0"/>
                      </a:rPr>
                      <m:t>𝐍𝐮𝐦𝐛𝐞𝐫</m:t>
                    </m:r>
                    <m:r>
                      <a:rPr lang="ar-AE" sz="2000" b="1">
                        <a:solidFill>
                          <a:schemeClr val="accent1"/>
                        </a:solidFill>
                        <a:latin typeface="Cambria Math" panose="02040503050406030204" pitchFamily="18" charset="0"/>
                      </a:rPr>
                      <m:t> </m:t>
                    </m:r>
                    <m:r>
                      <a:rPr lang="ar-AE" sz="2000" b="1">
                        <a:solidFill>
                          <a:schemeClr val="accent1"/>
                        </a:solidFill>
                        <a:latin typeface="Cambria Math" panose="02040503050406030204" pitchFamily="18" charset="0"/>
                      </a:rPr>
                      <m:t>𝐨𝐟</m:t>
                    </m:r>
                    <m:r>
                      <a:rPr lang="ar-AE" sz="2000" b="1">
                        <a:solidFill>
                          <a:schemeClr val="accent1"/>
                        </a:solidFill>
                        <a:latin typeface="Cambria Math" panose="02040503050406030204" pitchFamily="18" charset="0"/>
                      </a:rPr>
                      <m:t> </m:t>
                    </m:r>
                    <m:r>
                      <a:rPr lang="ar-AE" sz="2000" b="1">
                        <a:solidFill>
                          <a:schemeClr val="accent1"/>
                        </a:solidFill>
                        <a:latin typeface="Cambria Math" panose="02040503050406030204" pitchFamily="18" charset="0"/>
                      </a:rPr>
                      <m:t>𝐦𝐨𝐥𝐞𝐬</m:t>
                    </m:r>
                  </m:oMath>
                </a14:m>
                <a:r>
                  <a:rPr lang="ar-AE" sz="2000" b="1" dirty="0">
                    <a:solidFill>
                      <a:schemeClr val="accent1"/>
                    </a:solidFill>
                    <a:latin typeface="Century Gothic" panose="020B0502020202020204" pitchFamily="34" charset="0"/>
                  </a:rPr>
                  <a:t> = </a:t>
                </a:r>
                <a14:m>
                  <m:oMath xmlns:m="http://schemas.openxmlformats.org/officeDocument/2006/math">
                    <m:f>
                      <m:fPr>
                        <m:ctrlPr>
                          <a:rPr lang="ar-AE" sz="2000" b="1" i="1" dirty="0">
                            <a:solidFill>
                              <a:schemeClr val="accent1"/>
                            </a:solidFill>
                            <a:latin typeface="Cambria Math" panose="02040503050406030204" pitchFamily="18" charset="0"/>
                          </a:rPr>
                        </m:ctrlPr>
                      </m:fPr>
                      <m:num>
                        <m:r>
                          <a:rPr lang="en-GB" sz="2000" b="1" i="0" dirty="0" smtClean="0">
                            <a:solidFill>
                              <a:schemeClr val="accent1"/>
                            </a:solidFill>
                            <a:latin typeface="Cambria Math" panose="02040503050406030204" pitchFamily="18" charset="0"/>
                          </a:rPr>
                          <m:t>𝟐𝟎𝟎</m:t>
                        </m:r>
                      </m:num>
                      <m:den>
                        <m:r>
                          <a:rPr lang="en-GB" sz="2000" b="1" i="1" dirty="0" smtClean="0">
                            <a:solidFill>
                              <a:schemeClr val="accent1"/>
                            </a:solidFill>
                            <a:latin typeface="Cambria Math" panose="02040503050406030204" pitchFamily="18" charset="0"/>
                          </a:rPr>
                          <m:t>𝟏𝟎𝟎</m:t>
                        </m:r>
                      </m:den>
                    </m:f>
                  </m:oMath>
                </a14:m>
                <a:r>
                  <a:rPr lang="en-GB" sz="2000" b="1" dirty="0">
                    <a:solidFill>
                      <a:schemeClr val="accent1"/>
                    </a:solidFill>
                    <a:latin typeface="Arial"/>
                    <a:ea typeface="Arial"/>
                    <a:cs typeface="Arial"/>
                    <a:sym typeface="Arial"/>
                  </a:rPr>
                  <a:t> </a:t>
                </a:r>
              </a:p>
              <a:p>
                <a:pPr>
                  <a:buClr>
                    <a:srgbClr val="000000"/>
                  </a:buClr>
                  <a:buSzPts val="2400"/>
                </a:pPr>
                <a:r>
                  <a:rPr lang="en-GB" sz="2000" b="1" dirty="0">
                    <a:solidFill>
                      <a:schemeClr val="accent1"/>
                    </a:solidFill>
                    <a:latin typeface="Arial"/>
                    <a:ea typeface="Arial"/>
                    <a:cs typeface="Arial"/>
                    <a:sym typeface="Arial"/>
                  </a:rPr>
                  <a:t>= 2 mol</a:t>
                </a:r>
                <a:endParaRPr lang="ar-AE" sz="2000" b="1" dirty="0">
                  <a:solidFill>
                    <a:schemeClr val="accent1"/>
                  </a:solidFill>
                  <a:latin typeface="Arial"/>
                  <a:ea typeface="Arial"/>
                  <a:cs typeface="Arial"/>
                  <a:sym typeface="Arial"/>
                </a:endParaRPr>
              </a:p>
            </p:txBody>
          </p:sp>
        </mc:Choice>
        <mc:Fallback>
          <p:sp>
            <p:nvSpPr>
              <p:cNvPr id="6" name="Google Shape;103;p1">
                <a:extLst>
                  <a:ext uri="{FF2B5EF4-FFF2-40B4-BE49-F238E27FC236}">
                    <a16:creationId xmlns:a16="http://schemas.microsoft.com/office/drawing/2014/main" id="{7B4CFA2B-86E1-2180-7C8D-F78C682B238C}"/>
                  </a:ext>
                </a:extLst>
              </p:cNvPr>
              <p:cNvSpPr txBox="1">
                <a:spLocks noRot="1" noChangeAspect="1" noMove="1" noResize="1" noEditPoints="1" noAdjustHandles="1" noChangeArrowheads="1" noChangeShapeType="1" noTextEdit="1"/>
              </p:cNvSpPr>
              <p:nvPr/>
            </p:nvSpPr>
            <p:spPr>
              <a:xfrm>
                <a:off x="820941" y="3434389"/>
                <a:ext cx="4630953" cy="1328657"/>
              </a:xfrm>
              <a:prstGeom prst="rect">
                <a:avLst/>
              </a:prstGeom>
              <a:blipFill>
                <a:blip r:embed="rId3"/>
                <a:stretch>
                  <a:fillRect l="-1366" t="-952" b="-5714"/>
                </a:stretch>
              </a:blipFill>
              <a:ln>
                <a:noFill/>
              </a:ln>
            </p:spPr>
            <p:txBody>
              <a:bodyPr/>
              <a:lstStyle/>
              <a:p>
                <a:r>
                  <a:rPr lang="en-GB">
                    <a:noFill/>
                  </a:rPr>
                  <a:t> </a:t>
                </a:r>
              </a:p>
            </p:txBody>
          </p:sp>
        </mc:Fallback>
      </mc:AlternateContent>
      <p:pic>
        <p:nvPicPr>
          <p:cNvPr id="2" name="Picture 1" descr="Icon&#10;&#10;Description automatically generated">
            <a:extLst>
              <a:ext uri="{FF2B5EF4-FFF2-40B4-BE49-F238E27FC236}">
                <a16:creationId xmlns:a16="http://schemas.microsoft.com/office/drawing/2014/main" id="{91CF7584-0FCC-94E6-6D64-15C0CDCCABE0}"/>
              </a:ext>
            </a:extLst>
          </p:cNvPr>
          <p:cNvPicPr>
            <a:picLocks noChangeAspect="1"/>
          </p:cNvPicPr>
          <p:nvPr/>
        </p:nvPicPr>
        <p:blipFill>
          <a:blip r:embed="rId4"/>
          <a:stretch>
            <a:fillRect/>
          </a:stretch>
        </p:blipFill>
        <p:spPr>
          <a:xfrm>
            <a:off x="10420881" y="5740340"/>
            <a:ext cx="1145669" cy="547730"/>
          </a:xfrm>
          <a:prstGeom prst="rect">
            <a:avLst/>
          </a:prstGeom>
        </p:spPr>
      </p:pic>
      <p:pic>
        <p:nvPicPr>
          <p:cNvPr id="9" name="Picture 8">
            <a:extLst>
              <a:ext uri="{FF2B5EF4-FFF2-40B4-BE49-F238E27FC236}">
                <a16:creationId xmlns:a16="http://schemas.microsoft.com/office/drawing/2014/main" id="{C65F3826-2376-3C64-5DB7-36258EB7AF18}"/>
              </a:ext>
            </a:extLst>
          </p:cNvPr>
          <p:cNvPicPr>
            <a:picLocks noChangeAspect="1"/>
          </p:cNvPicPr>
          <p:nvPr/>
        </p:nvPicPr>
        <p:blipFill>
          <a:blip r:embed="rId5"/>
          <a:stretch>
            <a:fillRect/>
          </a:stretch>
        </p:blipFill>
        <p:spPr>
          <a:xfrm>
            <a:off x="10173329" y="205909"/>
            <a:ext cx="1065313" cy="1204267"/>
          </a:xfrm>
          <a:prstGeom prst="rect">
            <a:avLst/>
          </a:prstGeom>
        </p:spPr>
      </p:pic>
      <mc:AlternateContent xmlns:mc="http://schemas.openxmlformats.org/markup-compatibility/2006">
        <mc:Choice xmlns:a14="http://schemas.microsoft.com/office/drawing/2010/main" Requires="a14">
          <p:sp>
            <p:nvSpPr>
              <p:cNvPr id="8" name="Google Shape;103;p1">
                <a:extLst>
                  <a:ext uri="{FF2B5EF4-FFF2-40B4-BE49-F238E27FC236}">
                    <a16:creationId xmlns:a16="http://schemas.microsoft.com/office/drawing/2014/main" id="{2FEE8A8F-3B4D-9398-5FCE-54C95D40457B}"/>
                  </a:ext>
                </a:extLst>
              </p:cNvPr>
              <p:cNvSpPr txBox="1"/>
              <p:nvPr/>
            </p:nvSpPr>
            <p:spPr>
              <a:xfrm>
                <a:off x="818066" y="5312072"/>
                <a:ext cx="4630953" cy="1256329"/>
              </a:xfrm>
              <a:prstGeom prst="rect">
                <a:avLst/>
              </a:prstGeom>
              <a:noFill/>
              <a:ln>
                <a:noFill/>
              </a:ln>
            </p:spPr>
            <p:txBody>
              <a:bodyPr spcFirstLastPara="1" wrap="square" lIns="91425" tIns="45700" rIns="91425" bIns="45700" anchor="t" anchorCtr="0">
                <a:spAutoFit/>
              </a:bodyPr>
              <a:lstStyle/>
              <a:p>
                <a:pPr lvl="0">
                  <a:buClr>
                    <a:srgbClr val="000000"/>
                  </a:buClr>
                  <a:buSzPts val="2400"/>
                </a:pPr>
                <a14:m>
                  <m:oMath xmlns:m="http://schemas.openxmlformats.org/officeDocument/2006/math">
                    <m:r>
                      <a:rPr lang="en-GB" sz="2000" b="1" smtClean="0">
                        <a:solidFill>
                          <a:schemeClr val="accent1"/>
                        </a:solidFill>
                        <a:latin typeface="Cambria Math" panose="02040503050406030204" pitchFamily="18" charset="0"/>
                      </a:rPr>
                      <m:t>𝐍𝐮𝐦𝐛𝐞𝐫</m:t>
                    </m:r>
                    <m:r>
                      <a:rPr lang="en-GB" sz="2000" b="1" smtClean="0">
                        <a:solidFill>
                          <a:schemeClr val="accent1"/>
                        </a:solidFill>
                        <a:latin typeface="Cambria Math" panose="02040503050406030204" pitchFamily="18" charset="0"/>
                      </a:rPr>
                      <m:t> </m:t>
                    </m:r>
                    <m:r>
                      <a:rPr lang="en-GB" sz="2000" b="1" smtClean="0">
                        <a:solidFill>
                          <a:schemeClr val="accent1"/>
                        </a:solidFill>
                        <a:latin typeface="Cambria Math" panose="02040503050406030204" pitchFamily="18" charset="0"/>
                      </a:rPr>
                      <m:t>𝐨𝐟</m:t>
                    </m:r>
                    <m:r>
                      <a:rPr lang="en-GB" sz="2000" b="1" smtClean="0">
                        <a:solidFill>
                          <a:schemeClr val="accent1"/>
                        </a:solidFill>
                        <a:latin typeface="Cambria Math" panose="02040503050406030204" pitchFamily="18" charset="0"/>
                      </a:rPr>
                      <m:t> </m:t>
                    </m:r>
                    <m:r>
                      <a:rPr lang="en-GB" sz="2000" b="1" smtClean="0">
                        <a:solidFill>
                          <a:schemeClr val="accent1"/>
                        </a:solidFill>
                        <a:latin typeface="Cambria Math" panose="02040503050406030204" pitchFamily="18" charset="0"/>
                      </a:rPr>
                      <m:t>𝐦𝐨𝐥𝐞𝐬</m:t>
                    </m:r>
                  </m:oMath>
                </a14:m>
                <a:r>
                  <a:rPr lang="en-US" sz="2000" b="1" dirty="0">
                    <a:solidFill>
                      <a:schemeClr val="accent1"/>
                    </a:solidFill>
                    <a:latin typeface="Century Gothic" panose="020B0502020202020204" pitchFamily="34" charset="0"/>
                  </a:rPr>
                  <a:t> = </a:t>
                </a:r>
                <a14:m>
                  <m:oMath xmlns:m="http://schemas.openxmlformats.org/officeDocument/2006/math">
                    <m:f>
                      <m:fPr>
                        <m:ctrlPr>
                          <a:rPr lang="en-US" sz="2000" b="1" i="1" dirty="0">
                            <a:solidFill>
                              <a:schemeClr val="accent1"/>
                            </a:solidFill>
                            <a:latin typeface="Cambria Math" panose="02040503050406030204" pitchFamily="18" charset="0"/>
                          </a:rPr>
                        </m:ctrlPr>
                      </m:fPr>
                      <m:num>
                        <m:r>
                          <a:rPr lang="en-GB" sz="2000" b="1" dirty="0">
                            <a:solidFill>
                              <a:schemeClr val="accent1"/>
                            </a:solidFill>
                            <a:latin typeface="Cambria Math" panose="02040503050406030204" pitchFamily="18" charset="0"/>
                          </a:rPr>
                          <m:t>𝐦𝐚𝐬𝐬</m:t>
                        </m:r>
                      </m:num>
                      <m:den>
                        <m:sSub>
                          <m:sSubPr>
                            <m:ctrlPr>
                              <a:rPr lang="en-GB" sz="2000" b="1" i="1" dirty="0">
                                <a:solidFill>
                                  <a:schemeClr val="accent1"/>
                                </a:solidFill>
                                <a:latin typeface="Cambria Math" panose="02040503050406030204" pitchFamily="18" charset="0"/>
                              </a:rPr>
                            </m:ctrlPr>
                          </m:sSubPr>
                          <m:e>
                            <m:r>
                              <a:rPr lang="en-GB" sz="2000" b="1" dirty="0">
                                <a:solidFill>
                                  <a:schemeClr val="accent1"/>
                                </a:solidFill>
                                <a:latin typeface="Cambria Math" panose="02040503050406030204" pitchFamily="18" charset="0"/>
                              </a:rPr>
                              <m:t>𝐌</m:t>
                            </m:r>
                          </m:e>
                          <m:sub>
                            <m:r>
                              <a:rPr lang="en-GB" sz="2000" b="1" dirty="0">
                                <a:solidFill>
                                  <a:schemeClr val="accent1"/>
                                </a:solidFill>
                                <a:latin typeface="Cambria Math" panose="02040503050406030204" pitchFamily="18" charset="0"/>
                              </a:rPr>
                              <m:t>𝐫</m:t>
                            </m:r>
                          </m:sub>
                        </m:sSub>
                      </m:den>
                    </m:f>
                  </m:oMath>
                </a14:m>
                <a:endParaRPr lang="en-GB" sz="2000" b="1" dirty="0">
                  <a:solidFill>
                    <a:schemeClr val="accent1"/>
                  </a:solidFill>
                  <a:latin typeface="Century Gothic" panose="020B0502020202020204" pitchFamily="34" charset="0"/>
                </a:endParaRPr>
              </a:p>
              <a:p>
                <a:pPr>
                  <a:buClr>
                    <a:srgbClr val="000000"/>
                  </a:buClr>
                  <a:buSzPts val="2400"/>
                </a:pPr>
                <a14:m>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𝟕𝟓</m:t>
                    </m:r>
                    <m:r>
                      <a:rPr lang="en-GB" sz="2000" b="1" i="0" smtClean="0">
                        <a:solidFill>
                          <a:schemeClr val="accent1"/>
                        </a:solidFill>
                        <a:latin typeface="Cambria Math" panose="02040503050406030204" pitchFamily="18" charset="0"/>
                      </a:rPr>
                      <m:t> </m:t>
                    </m:r>
                  </m:oMath>
                </a14:m>
                <a:r>
                  <a:rPr lang="ar-AE" sz="2000" b="1" dirty="0">
                    <a:solidFill>
                      <a:schemeClr val="accent1"/>
                    </a:solidFill>
                    <a:latin typeface="Century Gothic" panose="020B0502020202020204" pitchFamily="34" charset="0"/>
                  </a:rPr>
                  <a:t>= </a:t>
                </a:r>
                <a14:m>
                  <m:oMath xmlns:m="http://schemas.openxmlformats.org/officeDocument/2006/math">
                    <m:f>
                      <m:fPr>
                        <m:ctrlPr>
                          <a:rPr lang="ar-AE" sz="2000" b="1" i="1" dirty="0">
                            <a:solidFill>
                              <a:schemeClr val="accent1"/>
                            </a:solidFill>
                            <a:latin typeface="Cambria Math" panose="02040503050406030204" pitchFamily="18" charset="0"/>
                          </a:rPr>
                        </m:ctrlPr>
                      </m:fPr>
                      <m:num>
                        <m:r>
                          <a:rPr lang="en-GB" sz="2000" b="1" i="0" dirty="0" smtClean="0">
                            <a:solidFill>
                              <a:schemeClr val="accent1"/>
                            </a:solidFill>
                            <a:latin typeface="Cambria Math" panose="02040503050406030204" pitchFamily="18" charset="0"/>
                          </a:rPr>
                          <m:t>𝐦</m:t>
                        </m:r>
                      </m:num>
                      <m:den>
                        <m:r>
                          <a:rPr lang="en-GB" sz="2000" b="1" i="1" dirty="0" smtClean="0">
                            <a:solidFill>
                              <a:schemeClr val="accent1"/>
                            </a:solidFill>
                            <a:latin typeface="Cambria Math" panose="02040503050406030204" pitchFamily="18" charset="0"/>
                          </a:rPr>
                          <m:t>𝟏𝟎𝟎</m:t>
                        </m:r>
                      </m:den>
                    </m:f>
                  </m:oMath>
                </a14:m>
                <a:r>
                  <a:rPr lang="en-GB" sz="2000" b="1" dirty="0">
                    <a:solidFill>
                      <a:schemeClr val="accent1"/>
                    </a:solidFill>
                    <a:latin typeface="Arial"/>
                    <a:ea typeface="Arial"/>
                    <a:cs typeface="Arial"/>
                    <a:sym typeface="Arial"/>
                  </a:rPr>
                  <a:t> </a:t>
                </a:r>
              </a:p>
              <a:p>
                <a:pPr>
                  <a:buClr>
                    <a:srgbClr val="000000"/>
                  </a:buClr>
                  <a:buSzPts val="2400"/>
                </a:pPr>
                <a:r>
                  <a:rPr lang="en-GB" sz="2000" b="1" dirty="0">
                    <a:solidFill>
                      <a:schemeClr val="accent1"/>
                    </a:solidFill>
                    <a:latin typeface="Arial"/>
                    <a:ea typeface="Arial"/>
                    <a:cs typeface="Arial"/>
                    <a:sym typeface="Arial"/>
                  </a:rPr>
                  <a:t>= 75 g</a:t>
                </a:r>
                <a:endParaRPr lang="ar-AE" sz="2000" b="1" dirty="0">
                  <a:solidFill>
                    <a:schemeClr val="accent1"/>
                  </a:solidFill>
                  <a:latin typeface="Arial"/>
                  <a:ea typeface="Arial"/>
                  <a:cs typeface="Arial"/>
                  <a:sym typeface="Arial"/>
                </a:endParaRPr>
              </a:p>
            </p:txBody>
          </p:sp>
        </mc:Choice>
        <mc:Fallback>
          <p:sp>
            <p:nvSpPr>
              <p:cNvPr id="8" name="Google Shape;103;p1">
                <a:extLst>
                  <a:ext uri="{FF2B5EF4-FFF2-40B4-BE49-F238E27FC236}">
                    <a16:creationId xmlns:a16="http://schemas.microsoft.com/office/drawing/2014/main" id="{2FEE8A8F-3B4D-9398-5FCE-54C95D40457B}"/>
                  </a:ext>
                </a:extLst>
              </p:cNvPr>
              <p:cNvSpPr txBox="1">
                <a:spLocks noRot="1" noChangeAspect="1" noMove="1" noResize="1" noEditPoints="1" noAdjustHandles="1" noChangeArrowheads="1" noChangeShapeType="1" noTextEdit="1"/>
              </p:cNvSpPr>
              <p:nvPr/>
            </p:nvSpPr>
            <p:spPr>
              <a:xfrm>
                <a:off x="818066" y="5312072"/>
                <a:ext cx="4630953" cy="1256329"/>
              </a:xfrm>
              <a:prstGeom prst="rect">
                <a:avLst/>
              </a:prstGeom>
              <a:blipFill>
                <a:blip r:embed="rId6"/>
                <a:stretch>
                  <a:fillRect l="-1366" t="-1010" b="-9091"/>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3539559"/>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mass of a solute per unit volume (of solution).</a:t>
                </a:r>
              </a:p>
              <a:p>
                <a:pPr marL="457200" indent="-457200">
                  <a:buAutoNum type="arabicPeriod"/>
                </a:pPr>
                <a14:m>
                  <m:oMath xmlns:m="http://schemas.openxmlformats.org/officeDocument/2006/math">
                    <m:r>
                      <a:rPr lang="en-GB" sz="2400" b="1" i="0" dirty="0" smtClean="0">
                        <a:solidFill>
                          <a:schemeClr val="accent2">
                            <a:lumMod val="60000"/>
                            <a:lumOff val="40000"/>
                          </a:schemeClr>
                        </a:solidFill>
                        <a:latin typeface="Cambria Math" panose="02040503050406030204" pitchFamily="18" charset="0"/>
                      </a:rPr>
                      <m:t>𝐂𝐨𝐧𝐜𝐞𝐧𝐭𝐫𝐚𝐭𝐢𝐨𝐧</m:t>
                    </m:r>
                    <m:r>
                      <a:rPr lang="en-GB" sz="2400" b="1" i="0" dirty="0" smtClean="0">
                        <a:solidFill>
                          <a:schemeClr val="accent2">
                            <a:lumMod val="60000"/>
                            <a:lumOff val="40000"/>
                          </a:schemeClr>
                        </a:solidFill>
                        <a:latin typeface="Cambria Math" panose="02040503050406030204" pitchFamily="18" charset="0"/>
                      </a:rPr>
                      <m:t> = </m:t>
                    </m:r>
                    <m:f>
                      <m:fPr>
                        <m:ctrlPr>
                          <a:rPr lang="en-GB" sz="2400" b="1" i="1" dirty="0" smtClean="0">
                            <a:solidFill>
                              <a:schemeClr val="accent2">
                                <a:lumMod val="60000"/>
                                <a:lumOff val="40000"/>
                              </a:schemeClr>
                            </a:solidFill>
                            <a:latin typeface="Cambria Math" panose="02040503050406030204" pitchFamily="18" charset="0"/>
                          </a:rPr>
                        </m:ctrlPr>
                      </m:fPr>
                      <m:num>
                        <m:r>
                          <a:rPr lang="en-GB" sz="2400" b="1" i="0" dirty="0" smtClean="0">
                            <a:solidFill>
                              <a:schemeClr val="accent2">
                                <a:lumMod val="60000"/>
                                <a:lumOff val="40000"/>
                              </a:schemeClr>
                            </a:solidFill>
                            <a:latin typeface="Cambria Math" panose="02040503050406030204" pitchFamily="18" charset="0"/>
                          </a:rPr>
                          <m:t>𝐦𝐚𝐬𝐬</m:t>
                        </m:r>
                      </m:num>
                      <m:den>
                        <m:r>
                          <a:rPr lang="en-GB" sz="2400" b="1" i="0" dirty="0" smtClean="0">
                            <a:solidFill>
                              <a:schemeClr val="accent2">
                                <a:lumMod val="60000"/>
                                <a:lumOff val="40000"/>
                              </a:schemeClr>
                            </a:solidFill>
                            <a:latin typeface="Cambria Math" panose="02040503050406030204" pitchFamily="18" charset="0"/>
                          </a:rPr>
                          <m:t>𝐯𝐨𝐥𝐮𝐦𝐞</m:t>
                        </m:r>
                      </m:den>
                    </m:f>
                  </m:oMath>
                </a14:m>
                <a:endParaRPr lang="en-GB" sz="2400" b="1" dirty="0">
                  <a:solidFill>
                    <a:schemeClr val="accent2">
                      <a:lumMod val="60000"/>
                      <a:lumOff val="40000"/>
                    </a:schemeClr>
                  </a:solidFill>
                  <a:latin typeface="Century Gothic" panose="020B050202020202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g</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dm</a:t>
                </a:r>
                <a:r>
                  <a:rPr lang="en-GB" sz="2400" b="1" baseline="30000" dirty="0">
                    <a:solidFill>
                      <a:schemeClr val="accent2">
                        <a:lumMod val="60000"/>
                        <a:lumOff val="40000"/>
                      </a:schemeClr>
                    </a:solidFill>
                    <a:latin typeface="Century Gothic" panose="020B0502020202020204" pitchFamily="34" charset="0"/>
                  </a:rPr>
                  <a:t>3</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g/dm</a:t>
                </a:r>
                <a:r>
                  <a:rPr lang="en-GB" sz="2400" b="1" baseline="30000" dirty="0">
                    <a:solidFill>
                      <a:schemeClr val="accent2">
                        <a:lumMod val="60000"/>
                        <a:lumOff val="40000"/>
                      </a:schemeClr>
                    </a:solidFill>
                    <a:latin typeface="Century Gothic" panose="020B0502020202020204" pitchFamily="34" charset="0"/>
                  </a:rPr>
                  <a:t>3</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5 dm</a:t>
                </a:r>
                <a:r>
                  <a:rPr lang="en-GB" sz="2400" b="1" baseline="30000" dirty="0">
                    <a:solidFill>
                      <a:schemeClr val="accent2">
                        <a:lumMod val="60000"/>
                        <a:lumOff val="40000"/>
                      </a:schemeClr>
                    </a:solidFill>
                    <a:latin typeface="Century Gothic" panose="020B0502020202020204" pitchFamily="34" charset="0"/>
                  </a:rPr>
                  <a:t>3</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(solid) substance that is dissolved in the solvent.</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liquid into which the solute is dissolved. </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mixture formed when a solute dissolves in a solvent. </a:t>
                </a:r>
              </a:p>
            </p:txBody>
          </p:sp>
        </mc:Choice>
        <mc:Fallback xmlns="">
          <p:sp>
            <p:nvSpPr>
              <p:cNvPr id="6" name="TextBox 5">
                <a:extLst>
                  <a:ext uri="{FF2B5EF4-FFF2-40B4-BE49-F238E27FC236}">
                    <a16:creationId xmlns:a16="http://schemas.microsoft.com/office/drawing/2014/main" id="{03D33695-F3E3-458D-8D7E-F377F44F408A}"/>
                  </a:ext>
                </a:extLst>
              </p:cNvPr>
              <p:cNvSpPr txBox="1">
                <a:spLocks noRot="1" noChangeAspect="1" noMove="1" noResize="1" noEditPoints="1" noAdjustHandles="1" noChangeArrowheads="1" noChangeShapeType="1" noTextEdit="1"/>
              </p:cNvSpPr>
              <p:nvPr/>
            </p:nvSpPr>
            <p:spPr>
              <a:xfrm>
                <a:off x="271058" y="917644"/>
                <a:ext cx="11311342" cy="3539559"/>
              </a:xfrm>
              <a:prstGeom prst="rect">
                <a:avLst/>
              </a:prstGeom>
              <a:blipFill>
                <a:blip r:embed="rId3"/>
                <a:stretch>
                  <a:fillRect l="-897" t="-1434" b="-3226"/>
                </a:stretch>
              </a:blipFill>
            </p:spPr>
            <p:txBody>
              <a:bodyPr/>
              <a:lstStyle/>
              <a:p>
                <a:r>
                  <a:rPr lang="en-GB">
                    <a:noFill/>
                  </a:rPr>
                  <a:t> </a:t>
                </a:r>
              </a:p>
            </p:txBody>
          </p:sp>
        </mc:Fallback>
      </mc:AlternateContent>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39700"/>
            <a:ext cx="10620375" cy="720725"/>
          </a:xfrm>
        </p:spPr>
        <p:txBody>
          <a:bodyPr/>
          <a:lstStyle/>
          <a:p>
            <a:r>
              <a:rPr lang="en-US" sz="2600" b="1" dirty="0">
                <a:latin typeface="Century Gothic" panose="020B0502020202020204" pitchFamily="34" charset="0"/>
              </a:rPr>
              <a:t>I: Calculating concentration</a:t>
            </a:r>
          </a:p>
        </p:txBody>
      </p:sp>
      <p:sp>
        <p:nvSpPr>
          <p:cNvPr id="8" name="TextBox 7">
            <a:extLst>
              <a:ext uri="{FF2B5EF4-FFF2-40B4-BE49-F238E27FC236}">
                <a16:creationId xmlns:a16="http://schemas.microsoft.com/office/drawing/2014/main" id="{1F764C78-3DE1-44A0-B656-FB67A825BB1A}"/>
              </a:ext>
            </a:extLst>
          </p:cNvPr>
          <p:cNvSpPr txBox="1"/>
          <p:nvPr/>
        </p:nvSpPr>
        <p:spPr>
          <a:xfrm>
            <a:off x="318803" y="876786"/>
            <a:ext cx="10781588" cy="830997"/>
          </a:xfrm>
          <a:prstGeom prst="rect">
            <a:avLst/>
          </a:prstGeom>
          <a:noFill/>
        </p:spPr>
        <p:txBody>
          <a:bodyPr wrap="square">
            <a:spAutoFit/>
          </a:bodyPr>
          <a:lstStyle/>
          <a:p>
            <a:r>
              <a:rPr lang="en-US" sz="2400" dirty="0">
                <a:latin typeface="Century Gothic" panose="020B0502020202020204" pitchFamily="34" charset="0"/>
              </a:rPr>
              <a:t>A scientist makes a solution of salt water. They dissolve 750 g of salt to make up a solution of 1000 cm</a:t>
            </a:r>
            <a:r>
              <a:rPr lang="en-US" sz="2400" baseline="30000" dirty="0">
                <a:latin typeface="Century Gothic" panose="020B0502020202020204" pitchFamily="34" charset="0"/>
              </a:rPr>
              <a:t>3</a:t>
            </a:r>
            <a:r>
              <a:rPr lang="en-US" sz="2400" dirty="0">
                <a:latin typeface="Century Gothic" panose="020B0502020202020204" pitchFamily="34" charset="0"/>
              </a:rPr>
              <a:t>.  </a:t>
            </a:r>
          </a:p>
        </p:txBody>
      </p:sp>
      <p:sp>
        <p:nvSpPr>
          <p:cNvPr id="4" name="TextBox 3">
            <a:extLst>
              <a:ext uri="{FF2B5EF4-FFF2-40B4-BE49-F238E27FC236}">
                <a16:creationId xmlns:a16="http://schemas.microsoft.com/office/drawing/2014/main" id="{D07DD3C4-E122-30D7-8BA1-2E00859C39EF}"/>
              </a:ext>
            </a:extLst>
          </p:cNvPr>
          <p:cNvSpPr txBox="1"/>
          <p:nvPr/>
        </p:nvSpPr>
        <p:spPr>
          <a:xfrm>
            <a:off x="397255" y="3503639"/>
            <a:ext cx="4004624" cy="461665"/>
          </a:xfrm>
          <a:prstGeom prst="rect">
            <a:avLst/>
          </a:prstGeom>
          <a:noFill/>
        </p:spPr>
        <p:txBody>
          <a:bodyPr wrap="square">
            <a:spAutoFit/>
          </a:bodyPr>
          <a:lstStyle/>
          <a:p>
            <a:r>
              <a:rPr lang="en-US" sz="2400" i="1" dirty="0">
                <a:latin typeface="Century Gothic" panose="020B0502020202020204" pitchFamily="34" charset="0"/>
              </a:rPr>
              <a:t>What is the solution?</a:t>
            </a:r>
          </a:p>
        </p:txBody>
      </p:sp>
      <p:sp>
        <p:nvSpPr>
          <p:cNvPr id="6" name="TextBox 5">
            <a:extLst>
              <a:ext uri="{FF2B5EF4-FFF2-40B4-BE49-F238E27FC236}">
                <a16:creationId xmlns:a16="http://schemas.microsoft.com/office/drawing/2014/main" id="{BCC5372D-8CAD-EAAC-9818-302D79004FB0}"/>
              </a:ext>
            </a:extLst>
          </p:cNvPr>
          <p:cNvSpPr txBox="1"/>
          <p:nvPr/>
        </p:nvSpPr>
        <p:spPr>
          <a:xfrm>
            <a:off x="397252" y="2680442"/>
            <a:ext cx="8284781" cy="461665"/>
          </a:xfrm>
          <a:prstGeom prst="rect">
            <a:avLst/>
          </a:prstGeom>
          <a:noFill/>
        </p:spPr>
        <p:txBody>
          <a:bodyPr wrap="square">
            <a:spAutoFit/>
          </a:bodyPr>
          <a:lstStyle/>
          <a:p>
            <a:r>
              <a:rPr lang="en-US" sz="2400" i="1" dirty="0">
                <a:latin typeface="Century Gothic" panose="020B0502020202020204" pitchFamily="34" charset="0"/>
              </a:rPr>
              <a:t>What is the solvent?</a:t>
            </a:r>
          </a:p>
        </p:txBody>
      </p:sp>
      <p:sp>
        <p:nvSpPr>
          <p:cNvPr id="9" name="TextBox 8">
            <a:extLst>
              <a:ext uri="{FF2B5EF4-FFF2-40B4-BE49-F238E27FC236}">
                <a16:creationId xmlns:a16="http://schemas.microsoft.com/office/drawing/2014/main" id="{D4DF70A9-B6A1-F3F6-A62B-A9B781084E55}"/>
              </a:ext>
            </a:extLst>
          </p:cNvPr>
          <p:cNvSpPr txBox="1"/>
          <p:nvPr/>
        </p:nvSpPr>
        <p:spPr>
          <a:xfrm>
            <a:off x="365723" y="1781807"/>
            <a:ext cx="8142890" cy="461665"/>
          </a:xfrm>
          <a:prstGeom prst="rect">
            <a:avLst/>
          </a:prstGeom>
          <a:noFill/>
        </p:spPr>
        <p:txBody>
          <a:bodyPr wrap="square">
            <a:spAutoFit/>
          </a:bodyPr>
          <a:lstStyle/>
          <a:p>
            <a:r>
              <a:rPr lang="en-US" sz="2400" i="1" dirty="0">
                <a:latin typeface="Century Gothic" panose="020B0502020202020204" pitchFamily="34" charset="0"/>
              </a:rPr>
              <a:t>What is the solute?</a:t>
            </a:r>
          </a:p>
        </p:txBody>
      </p:sp>
      <p:sp>
        <p:nvSpPr>
          <p:cNvPr id="10" name="TextBox 9">
            <a:extLst>
              <a:ext uri="{FF2B5EF4-FFF2-40B4-BE49-F238E27FC236}">
                <a16:creationId xmlns:a16="http://schemas.microsoft.com/office/drawing/2014/main" id="{BE256396-C6D6-A7DA-2771-3E146ACB1A1E}"/>
              </a:ext>
            </a:extLst>
          </p:cNvPr>
          <p:cNvSpPr txBox="1"/>
          <p:nvPr/>
        </p:nvSpPr>
        <p:spPr>
          <a:xfrm>
            <a:off x="376233" y="2217987"/>
            <a:ext cx="119555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salt</a:t>
            </a:r>
            <a:endParaRPr lang="en-US" sz="2400" b="1" baseline="-25000" dirty="0">
              <a:solidFill>
                <a:schemeClr val="accent1"/>
              </a:solidFill>
              <a:latin typeface="Century Gothic" panose="020B0502020202020204" pitchFamily="34" charset="0"/>
            </a:endParaRPr>
          </a:p>
        </p:txBody>
      </p:sp>
      <p:sp>
        <p:nvSpPr>
          <p:cNvPr id="11" name="TextBox 10">
            <a:extLst>
              <a:ext uri="{FF2B5EF4-FFF2-40B4-BE49-F238E27FC236}">
                <a16:creationId xmlns:a16="http://schemas.microsoft.com/office/drawing/2014/main" id="{4000CB4C-73C6-C485-822E-AD3E64C2BBEC}"/>
              </a:ext>
            </a:extLst>
          </p:cNvPr>
          <p:cNvSpPr txBox="1"/>
          <p:nvPr/>
        </p:nvSpPr>
        <p:spPr>
          <a:xfrm>
            <a:off x="449805" y="3048303"/>
            <a:ext cx="432238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water</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659F16-CD87-C07B-3550-CB8737D70647}"/>
                  </a:ext>
                </a:extLst>
              </p:cNvPr>
              <p:cNvSpPr txBox="1"/>
              <p:nvPr/>
            </p:nvSpPr>
            <p:spPr>
              <a:xfrm>
                <a:off x="466549" y="4856080"/>
                <a:ext cx="4437994" cy="584904"/>
              </a:xfrm>
              <a:prstGeom prst="rect">
                <a:avLst/>
              </a:prstGeom>
              <a:noFill/>
            </p:spPr>
            <p:txBody>
              <a:bodyPr wrap="square">
                <a:spAutoFit/>
              </a:bodyPr>
              <a:lstStyle/>
              <a:p>
                <a14:m>
                  <m:oMath xmlns:m="http://schemas.openxmlformats.org/officeDocument/2006/math">
                    <m:r>
                      <a:rPr lang="en-GB" sz="2400" b="1" i="0" smtClean="0">
                        <a:solidFill>
                          <a:schemeClr val="accent1"/>
                        </a:solidFill>
                        <a:latin typeface="Cambria Math" panose="02040503050406030204" pitchFamily="18" charset="0"/>
                      </a:rPr>
                      <m:t>𝐜𝐨𝐧𝐜𝐞𝐧𝐭𝐫𝐚𝐭𝐢𝐨𝐧</m:t>
                    </m:r>
                  </m:oMath>
                </a14:m>
                <a:r>
                  <a:rPr lang="en-US" sz="2400" b="1" dirty="0">
                    <a:solidFill>
                      <a:schemeClr val="accent1"/>
                    </a:solidFill>
                    <a:latin typeface="Century Gothic" panose="020B0502020202020204" pitchFamily="34" charset="0"/>
                  </a:rPr>
                  <a:t>= </a:t>
                </a:r>
                <a14:m>
                  <m:oMath xmlns:m="http://schemas.openxmlformats.org/officeDocument/2006/math">
                    <m:f>
                      <m:fPr>
                        <m:ctrlPr>
                          <a:rPr lang="en-US"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r>
                          <a:rPr lang="en-GB" sz="2400" b="1" i="0" dirty="0" smtClean="0">
                            <a:solidFill>
                              <a:schemeClr val="accent1"/>
                            </a:solidFill>
                            <a:latin typeface="Cambria Math" panose="02040503050406030204" pitchFamily="18" charset="0"/>
                          </a:rPr>
                          <m:t>𝐯𝐨𝐥𝐮𝐦𝐞</m:t>
                        </m:r>
                      </m:den>
                    </m:f>
                  </m:oMath>
                </a14:m>
                <a:endParaRPr lang="en-US" sz="2400" b="1" dirty="0">
                  <a:solidFill>
                    <a:schemeClr val="accent1"/>
                  </a:solidFill>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27659F16-CD87-C07B-3550-CB8737D70647}"/>
                  </a:ext>
                </a:extLst>
              </p:cNvPr>
              <p:cNvSpPr txBox="1">
                <a:spLocks noRot="1" noChangeAspect="1" noMove="1" noResize="1" noEditPoints="1" noAdjustHandles="1" noChangeArrowheads="1" noChangeShapeType="1" noTextEdit="1"/>
              </p:cNvSpPr>
              <p:nvPr/>
            </p:nvSpPr>
            <p:spPr>
              <a:xfrm>
                <a:off x="466549" y="4856080"/>
                <a:ext cx="4437994" cy="584904"/>
              </a:xfrm>
              <a:prstGeom prst="rect">
                <a:avLst/>
              </a:prstGeom>
              <a:blipFill>
                <a:blip r:embed="rId3"/>
                <a:stretch>
                  <a:fillRect l="-285" t="-4255" b="-63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93CD235-9FA8-16E2-E5C2-61711434EA7C}"/>
                  </a:ext>
                </a:extLst>
              </p:cNvPr>
              <p:cNvSpPr txBox="1"/>
              <p:nvPr/>
            </p:nvSpPr>
            <p:spPr>
              <a:xfrm>
                <a:off x="456831" y="5459730"/>
                <a:ext cx="4437994" cy="631263"/>
              </a:xfrm>
              <a:prstGeom prst="rect">
                <a:avLst/>
              </a:prstGeom>
              <a:noFill/>
            </p:spPr>
            <p:txBody>
              <a:bodyPr wrap="square">
                <a:spAutoFit/>
              </a:bodyPr>
              <a:lstStyle/>
              <a:p>
                <a14:m>
                  <m:oMath xmlns:m="http://schemas.openxmlformats.org/officeDocument/2006/math">
                    <m:r>
                      <a:rPr lang="en-GB" sz="2400" b="1" i="0" smtClean="0">
                        <a:solidFill>
                          <a:schemeClr val="accent1"/>
                        </a:solidFill>
                        <a:latin typeface="Cambria Math" panose="02040503050406030204" pitchFamily="18" charset="0"/>
                      </a:rPr>
                      <m:t>𝐜𝐨𝐧𝐜𝐞𝐧𝐭𝐫𝐚𝐭𝐢𝐨𝐧</m:t>
                    </m:r>
                    <m:r>
                      <a:rPr lang="en-GB" sz="2400" b="1" i="0" smtClean="0">
                        <a:solidFill>
                          <a:schemeClr val="accent1"/>
                        </a:solidFill>
                        <a:latin typeface="Cambria Math" panose="02040503050406030204" pitchFamily="18" charset="0"/>
                      </a:rPr>
                      <m:t> </m:t>
                    </m:r>
                  </m:oMath>
                </a14:m>
                <a:r>
                  <a:rPr lang="en-US" sz="2400" b="1" dirty="0">
                    <a:solidFill>
                      <a:schemeClr val="accent1"/>
                    </a:solidFill>
                    <a:latin typeface="Century Gothic" panose="020B0502020202020204" pitchFamily="34" charset="0"/>
                  </a:rPr>
                  <a:t>= </a:t>
                </a:r>
                <a14:m>
                  <m:oMath xmlns:m="http://schemas.openxmlformats.org/officeDocument/2006/math">
                    <m:f>
                      <m:fPr>
                        <m:ctrlPr>
                          <a:rPr lang="en-US"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𝟕𝟓</m:t>
                        </m:r>
                      </m:num>
                      <m:den>
                        <m:r>
                          <a:rPr lang="en-GB" sz="2400" b="1" i="0" dirty="0" smtClean="0">
                            <a:solidFill>
                              <a:schemeClr val="accent1"/>
                            </a:solidFill>
                            <a:latin typeface="Cambria Math" panose="02040503050406030204" pitchFamily="18" charset="0"/>
                          </a:rPr>
                          <m:t>𝟏</m:t>
                        </m:r>
                      </m:den>
                    </m:f>
                  </m:oMath>
                </a14:m>
                <a:endParaRPr lang="en-US" sz="2400" b="1" dirty="0">
                  <a:solidFill>
                    <a:schemeClr val="accent1"/>
                  </a:solidFill>
                  <a:latin typeface="Century Gothic" panose="020B0502020202020204" pitchFamily="34" charset="0"/>
                </a:endParaRPr>
              </a:p>
            </p:txBody>
          </p:sp>
        </mc:Choice>
        <mc:Fallback xmlns="">
          <p:sp>
            <p:nvSpPr>
              <p:cNvPr id="18" name="TextBox 17">
                <a:extLst>
                  <a:ext uri="{FF2B5EF4-FFF2-40B4-BE49-F238E27FC236}">
                    <a16:creationId xmlns:a16="http://schemas.microsoft.com/office/drawing/2014/main" id="{693CD235-9FA8-16E2-E5C2-61711434EA7C}"/>
                  </a:ext>
                </a:extLst>
              </p:cNvPr>
              <p:cNvSpPr txBox="1">
                <a:spLocks noRot="1" noChangeAspect="1" noMove="1" noResize="1" noEditPoints="1" noAdjustHandles="1" noChangeArrowheads="1" noChangeShapeType="1" noTextEdit="1"/>
              </p:cNvSpPr>
              <p:nvPr/>
            </p:nvSpPr>
            <p:spPr>
              <a:xfrm>
                <a:off x="456831" y="5459730"/>
                <a:ext cx="4437994" cy="631263"/>
              </a:xfrm>
              <a:prstGeom prst="rect">
                <a:avLst/>
              </a:prstGeom>
              <a:blipFill>
                <a:blip r:embed="rId4"/>
                <a:stretch>
                  <a:fillRect l="-286"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CA1FB04-B310-9453-6920-FA16C9CAEFD5}"/>
                  </a:ext>
                </a:extLst>
              </p:cNvPr>
              <p:cNvSpPr txBox="1"/>
              <p:nvPr/>
            </p:nvSpPr>
            <p:spPr>
              <a:xfrm>
                <a:off x="436605" y="6153414"/>
                <a:ext cx="4437994" cy="461665"/>
              </a:xfrm>
              <a:prstGeom prst="rect">
                <a:avLst/>
              </a:prstGeom>
              <a:noFill/>
            </p:spPr>
            <p:txBody>
              <a:bodyPr wrap="square">
                <a:spAutoFit/>
              </a:bodyPr>
              <a:lstStyle/>
              <a:p>
                <a14:m>
                  <m:oMath xmlns:m="http://schemas.openxmlformats.org/officeDocument/2006/math">
                    <m:r>
                      <a:rPr lang="en-GB" sz="2400" b="1" i="0" smtClean="0">
                        <a:solidFill>
                          <a:schemeClr val="accent1"/>
                        </a:solidFill>
                        <a:latin typeface="Cambria Math" panose="02040503050406030204" pitchFamily="18" charset="0"/>
                      </a:rPr>
                      <m:t>𝐜𝐨𝐧𝐜𝐞𝐧𝐭𝐫𝐚𝐭𝐢𝐨𝐧</m:t>
                    </m:r>
                    <m:r>
                      <a:rPr lang="en-GB" sz="2400" b="1" i="0" smtClean="0">
                        <a:solidFill>
                          <a:schemeClr val="accent1"/>
                        </a:solidFill>
                        <a:latin typeface="Cambria Math" panose="02040503050406030204" pitchFamily="18" charset="0"/>
                      </a:rPr>
                      <m:t> </m:t>
                    </m:r>
                  </m:oMath>
                </a14:m>
                <a:r>
                  <a:rPr lang="en-US" sz="2400" b="1" dirty="0">
                    <a:solidFill>
                      <a:schemeClr val="accent1"/>
                    </a:solidFill>
                    <a:latin typeface="Century Gothic" panose="020B0502020202020204" pitchFamily="34" charset="0"/>
                  </a:rPr>
                  <a:t>= 75</a:t>
                </a:r>
                <a14:m>
                  <m:oMath xmlns:m="http://schemas.openxmlformats.org/officeDocument/2006/math">
                    <m:r>
                      <a:rPr lang="en-GB" sz="2400" b="1" i="0" dirty="0" smtClean="0">
                        <a:solidFill>
                          <a:schemeClr val="accent1"/>
                        </a:solidFill>
                        <a:latin typeface="Cambria Math" panose="02040503050406030204" pitchFamily="18" charset="0"/>
                      </a:rPr>
                      <m:t>𝐠</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𝐝𝐦𝟑</m:t>
                    </m:r>
                  </m:oMath>
                </a14:m>
                <a:endParaRPr lang="en-US" sz="2400" b="1" baseline="30000" dirty="0">
                  <a:solidFill>
                    <a:schemeClr val="accent1"/>
                  </a:solidFill>
                  <a:latin typeface="Century Gothic" panose="020B0502020202020204" pitchFamily="34" charset="0"/>
                </a:endParaRPr>
              </a:p>
            </p:txBody>
          </p:sp>
        </mc:Choice>
        <mc:Fallback xmlns="">
          <p:sp>
            <p:nvSpPr>
              <p:cNvPr id="19" name="TextBox 18">
                <a:extLst>
                  <a:ext uri="{FF2B5EF4-FFF2-40B4-BE49-F238E27FC236}">
                    <a16:creationId xmlns:a16="http://schemas.microsoft.com/office/drawing/2014/main" id="{5CA1FB04-B310-9453-6920-FA16C9CAEFD5}"/>
                  </a:ext>
                </a:extLst>
              </p:cNvPr>
              <p:cNvSpPr txBox="1">
                <a:spLocks noRot="1" noChangeAspect="1" noMove="1" noResize="1" noEditPoints="1" noAdjustHandles="1" noChangeArrowheads="1" noChangeShapeType="1" noTextEdit="1"/>
              </p:cNvSpPr>
              <p:nvPr/>
            </p:nvSpPr>
            <p:spPr>
              <a:xfrm>
                <a:off x="436605" y="6153414"/>
                <a:ext cx="4437994" cy="461665"/>
              </a:xfrm>
              <a:prstGeom prst="rect">
                <a:avLst/>
              </a:prstGeom>
              <a:blipFill>
                <a:blip r:embed="rId5"/>
                <a:stretch>
                  <a:fillRect l="-286" t="-13514" b="-27027"/>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6095EAB9-3AC7-22F3-DAAA-DD0837E0C823}"/>
              </a:ext>
            </a:extLst>
          </p:cNvPr>
          <p:cNvSpPr txBox="1"/>
          <p:nvPr/>
        </p:nvSpPr>
        <p:spPr>
          <a:xfrm>
            <a:off x="453349" y="3902452"/>
            <a:ext cx="432238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salt water</a:t>
            </a:r>
          </a:p>
        </p:txBody>
      </p:sp>
      <p:sp>
        <p:nvSpPr>
          <p:cNvPr id="5" name="TextBox 4">
            <a:extLst>
              <a:ext uri="{FF2B5EF4-FFF2-40B4-BE49-F238E27FC236}">
                <a16:creationId xmlns:a16="http://schemas.microsoft.com/office/drawing/2014/main" id="{6AB95EAB-6D29-A3F0-E03F-26C1BE952B60}"/>
              </a:ext>
            </a:extLst>
          </p:cNvPr>
          <p:cNvSpPr txBox="1"/>
          <p:nvPr/>
        </p:nvSpPr>
        <p:spPr>
          <a:xfrm>
            <a:off x="443329" y="4400318"/>
            <a:ext cx="6446569" cy="461665"/>
          </a:xfrm>
          <a:prstGeom prst="rect">
            <a:avLst/>
          </a:prstGeom>
          <a:noFill/>
        </p:spPr>
        <p:txBody>
          <a:bodyPr wrap="square">
            <a:spAutoFit/>
          </a:bodyPr>
          <a:lstStyle/>
          <a:p>
            <a:r>
              <a:rPr lang="en-US" sz="2400" i="1" dirty="0">
                <a:latin typeface="Century Gothic" panose="020B0502020202020204" pitchFamily="34" charset="0"/>
              </a:rPr>
              <a:t>What is the concentration of the solution?</a:t>
            </a:r>
          </a:p>
        </p:txBody>
      </p:sp>
      <p:sp>
        <p:nvSpPr>
          <p:cNvPr id="7" name="Flowchart: Connector 9">
            <a:extLst>
              <a:ext uri="{FF2B5EF4-FFF2-40B4-BE49-F238E27FC236}">
                <a16:creationId xmlns:a16="http://schemas.microsoft.com/office/drawing/2014/main" id="{F9ABAF56-4332-4161-2194-2ABAD49812B0}"/>
              </a:ext>
            </a:extLst>
          </p:cNvPr>
          <p:cNvSpPr/>
          <p:nvPr/>
        </p:nvSpPr>
        <p:spPr>
          <a:xfrm flipV="1">
            <a:off x="3611747" y="1190847"/>
            <a:ext cx="1598206" cy="616688"/>
          </a:xfrm>
          <a:prstGeom prst="flowChartConnector">
            <a:avLst/>
          </a:prstGeom>
          <a:noFill/>
          <a:ln w="38100">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solidFill>
                <a:srgbClr val="00B050"/>
              </a:solidFill>
            </a:endParaRPr>
          </a:p>
        </p:txBody>
      </p:sp>
      <p:sp>
        <p:nvSpPr>
          <p:cNvPr id="12" name="TextBox 11">
            <a:extLst>
              <a:ext uri="{FF2B5EF4-FFF2-40B4-BE49-F238E27FC236}">
                <a16:creationId xmlns:a16="http://schemas.microsoft.com/office/drawing/2014/main" id="{07507FB2-3618-3C4B-B62A-146F0413491E}"/>
              </a:ext>
            </a:extLst>
          </p:cNvPr>
          <p:cNvSpPr txBox="1"/>
          <p:nvPr/>
        </p:nvSpPr>
        <p:spPr>
          <a:xfrm>
            <a:off x="5053614" y="1642863"/>
            <a:ext cx="3970070" cy="461665"/>
          </a:xfrm>
          <a:prstGeom prst="rect">
            <a:avLst/>
          </a:prstGeom>
          <a:noFill/>
        </p:spPr>
        <p:txBody>
          <a:bodyPr wrap="square" rtlCol="0">
            <a:spAutoFit/>
          </a:bodyPr>
          <a:lstStyle/>
          <a:p>
            <a:r>
              <a:rPr lang="en-GB" sz="2400" dirty="0">
                <a:solidFill>
                  <a:schemeClr val="accent1"/>
                </a:solidFill>
                <a:latin typeface="Century Gothic" panose="020B0502020202020204" pitchFamily="34" charset="0"/>
              </a:rPr>
              <a:t>1 000 cm</a:t>
            </a:r>
            <a:r>
              <a:rPr lang="en-GB" sz="2400" baseline="30000" dirty="0">
                <a:solidFill>
                  <a:schemeClr val="accent1"/>
                </a:solidFill>
                <a:latin typeface="Century Gothic" panose="020B0502020202020204" pitchFamily="34" charset="0"/>
              </a:rPr>
              <a:t>3</a:t>
            </a:r>
            <a:r>
              <a:rPr lang="en-GB" sz="2400" dirty="0">
                <a:solidFill>
                  <a:schemeClr val="accent1"/>
                </a:solidFill>
                <a:latin typeface="Century Gothic" panose="020B0502020202020204" pitchFamily="34" charset="0"/>
              </a:rPr>
              <a:t> ÷ 1 000 = 1 dm</a:t>
            </a:r>
            <a:r>
              <a:rPr lang="en-GB" sz="2400" baseline="30000" dirty="0">
                <a:solidFill>
                  <a:schemeClr val="accent1"/>
                </a:solidFill>
                <a:latin typeface="Century Gothic" panose="020B0502020202020204" pitchFamily="34" charset="0"/>
              </a:rPr>
              <a:t>3</a:t>
            </a:r>
          </a:p>
        </p:txBody>
      </p:sp>
      <p:pic>
        <p:nvPicPr>
          <p:cNvPr id="1026" name="Picture 2" descr="Day 66: Salt Water | What better nightcap than salt dissolve… | Flickr">
            <a:extLst>
              <a:ext uri="{FF2B5EF4-FFF2-40B4-BE49-F238E27FC236}">
                <a16:creationId xmlns:a16="http://schemas.microsoft.com/office/drawing/2014/main" id="{941459AF-6650-4450-96E6-F29F2AC4D2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2543" y="2655116"/>
            <a:ext cx="3959114" cy="2629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0" grpId="0"/>
      <p:bldP spid="11" grpId="0"/>
      <p:bldP spid="13" grpId="0"/>
      <p:bldP spid="18" grpId="0"/>
      <p:bldP spid="19" grpId="0"/>
      <p:bldP spid="3" grpId="0"/>
      <p:bldP spid="5" grpId="0"/>
      <p:bldP spid="7" grpId="0" animBg="1"/>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158265" y="139700"/>
            <a:ext cx="10620375" cy="720725"/>
          </a:xfrm>
        </p:spPr>
        <p:txBody>
          <a:bodyPr/>
          <a:lstStyle/>
          <a:p>
            <a:r>
              <a:rPr lang="en-US" sz="2600" b="1" dirty="0">
                <a:latin typeface="Century Gothic" panose="020B0502020202020204" pitchFamily="34" charset="0"/>
              </a:rPr>
              <a:t>We: Concentration, mass and volume</a:t>
            </a:r>
          </a:p>
        </p:txBody>
      </p:sp>
      <p:sp>
        <p:nvSpPr>
          <p:cNvPr id="8" name="TextBox 7">
            <a:extLst>
              <a:ext uri="{FF2B5EF4-FFF2-40B4-BE49-F238E27FC236}">
                <a16:creationId xmlns:a16="http://schemas.microsoft.com/office/drawing/2014/main" id="{1F764C78-3DE1-44A0-B656-FB67A825BB1A}"/>
              </a:ext>
            </a:extLst>
          </p:cNvPr>
          <p:cNvSpPr txBox="1"/>
          <p:nvPr/>
        </p:nvSpPr>
        <p:spPr>
          <a:xfrm>
            <a:off x="318803" y="876786"/>
            <a:ext cx="10781588" cy="830997"/>
          </a:xfrm>
          <a:prstGeom prst="rect">
            <a:avLst/>
          </a:prstGeom>
          <a:noFill/>
        </p:spPr>
        <p:txBody>
          <a:bodyPr wrap="square">
            <a:spAutoFit/>
          </a:bodyPr>
          <a:lstStyle/>
          <a:p>
            <a:r>
              <a:rPr lang="en-US" sz="2400" dirty="0">
                <a:latin typeface="Century Gothic" panose="020B0502020202020204" pitchFamily="34" charset="0"/>
              </a:rPr>
              <a:t>A manufacturer makes a solution of squash by dissolving 114 g of squash to make 2 dm</a:t>
            </a:r>
            <a:r>
              <a:rPr lang="en-US" sz="2400" baseline="30000" dirty="0">
                <a:latin typeface="Century Gothic" panose="020B0502020202020204" pitchFamily="34" charset="0"/>
              </a:rPr>
              <a:t>3</a:t>
            </a:r>
            <a:r>
              <a:rPr lang="en-US" sz="2400" dirty="0">
                <a:latin typeface="Century Gothic" panose="020B0502020202020204" pitchFamily="34" charset="0"/>
              </a:rPr>
              <a:t> of solution. </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659F16-CD87-C07B-3550-CB8737D70647}"/>
                  </a:ext>
                </a:extLst>
              </p:cNvPr>
              <p:cNvSpPr txBox="1"/>
              <p:nvPr/>
            </p:nvSpPr>
            <p:spPr>
              <a:xfrm>
                <a:off x="380285" y="2337167"/>
                <a:ext cx="4437994" cy="584904"/>
              </a:xfrm>
              <a:prstGeom prst="rect">
                <a:avLst/>
              </a:prstGeom>
              <a:noFill/>
            </p:spPr>
            <p:txBody>
              <a:bodyPr wrap="square">
                <a:spAutoFit/>
              </a:bodyPr>
              <a:lstStyle/>
              <a:p>
                <a14:m>
                  <m:oMath xmlns:m="http://schemas.openxmlformats.org/officeDocument/2006/math">
                    <m:r>
                      <a:rPr lang="en-GB" sz="2400" b="1" i="0" smtClean="0">
                        <a:solidFill>
                          <a:schemeClr val="accent1"/>
                        </a:solidFill>
                        <a:latin typeface="Cambria Math" panose="02040503050406030204" pitchFamily="18" charset="0"/>
                      </a:rPr>
                      <m:t>𝐜𝐨𝐧𝐜𝐞𝐧𝐭𝐫𝐚𝐭𝐢𝐨𝐧</m:t>
                    </m:r>
                  </m:oMath>
                </a14:m>
                <a:r>
                  <a:rPr lang="en-US" sz="2400" b="1" dirty="0">
                    <a:solidFill>
                      <a:schemeClr val="accent1"/>
                    </a:solidFill>
                    <a:latin typeface="Century Gothic" panose="020B0502020202020204" pitchFamily="34" charset="0"/>
                  </a:rPr>
                  <a:t>= </a:t>
                </a:r>
                <a14:m>
                  <m:oMath xmlns:m="http://schemas.openxmlformats.org/officeDocument/2006/math">
                    <m:f>
                      <m:fPr>
                        <m:ctrlPr>
                          <a:rPr lang="en-US"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r>
                          <a:rPr lang="en-GB" sz="2400" b="1" i="0" dirty="0" smtClean="0">
                            <a:solidFill>
                              <a:schemeClr val="accent1"/>
                            </a:solidFill>
                            <a:latin typeface="Cambria Math" panose="02040503050406030204" pitchFamily="18" charset="0"/>
                          </a:rPr>
                          <m:t>𝐯𝐨𝐥𝐮𝐦𝐞</m:t>
                        </m:r>
                      </m:den>
                    </m:f>
                  </m:oMath>
                </a14:m>
                <a:endParaRPr lang="en-US" sz="2400" b="1" dirty="0">
                  <a:solidFill>
                    <a:schemeClr val="accent1"/>
                  </a:solidFill>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27659F16-CD87-C07B-3550-CB8737D70647}"/>
                  </a:ext>
                </a:extLst>
              </p:cNvPr>
              <p:cNvSpPr txBox="1">
                <a:spLocks noRot="1" noChangeAspect="1" noMove="1" noResize="1" noEditPoints="1" noAdjustHandles="1" noChangeArrowheads="1" noChangeShapeType="1" noTextEdit="1"/>
              </p:cNvSpPr>
              <p:nvPr/>
            </p:nvSpPr>
            <p:spPr>
              <a:xfrm>
                <a:off x="380285" y="2337167"/>
                <a:ext cx="4437994" cy="584904"/>
              </a:xfrm>
              <a:prstGeom prst="rect">
                <a:avLst/>
              </a:prstGeom>
              <a:blipFill>
                <a:blip r:embed="rId3"/>
                <a:stretch>
                  <a:fillRect l="-285" t="-4255" b="-85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93CD235-9FA8-16E2-E5C2-61711434EA7C}"/>
                  </a:ext>
                </a:extLst>
              </p:cNvPr>
              <p:cNvSpPr txBox="1"/>
              <p:nvPr/>
            </p:nvSpPr>
            <p:spPr>
              <a:xfrm>
                <a:off x="387820" y="2958071"/>
                <a:ext cx="4437994" cy="625812"/>
              </a:xfrm>
              <a:prstGeom prst="rect">
                <a:avLst/>
              </a:prstGeom>
              <a:noFill/>
            </p:spPr>
            <p:txBody>
              <a:bodyPr wrap="square">
                <a:spAutoFit/>
              </a:bodyPr>
              <a:lstStyle/>
              <a:p>
                <a14:m>
                  <m:oMath xmlns:m="http://schemas.openxmlformats.org/officeDocument/2006/math">
                    <m:r>
                      <a:rPr lang="en-GB" sz="2400" b="1" i="0" smtClean="0">
                        <a:solidFill>
                          <a:schemeClr val="accent1"/>
                        </a:solidFill>
                        <a:latin typeface="Cambria Math" panose="02040503050406030204" pitchFamily="18" charset="0"/>
                      </a:rPr>
                      <m:t>𝐜𝐨𝐧𝐜𝐞𝐧𝐭𝐫𝐚𝐭𝐢𝐨𝐧</m:t>
                    </m:r>
                    <m:r>
                      <a:rPr lang="en-GB" sz="2400" b="1" i="0" smtClean="0">
                        <a:solidFill>
                          <a:schemeClr val="accent1"/>
                        </a:solidFill>
                        <a:latin typeface="Cambria Math" panose="02040503050406030204" pitchFamily="18" charset="0"/>
                      </a:rPr>
                      <m:t> </m:t>
                    </m:r>
                  </m:oMath>
                </a14:m>
                <a:r>
                  <a:rPr lang="en-US" sz="2400" b="1" dirty="0">
                    <a:solidFill>
                      <a:schemeClr val="accent1"/>
                    </a:solidFill>
                    <a:latin typeface="Century Gothic" panose="020B0502020202020204" pitchFamily="34" charset="0"/>
                  </a:rPr>
                  <a:t>= </a:t>
                </a:r>
                <a14:m>
                  <m:oMath xmlns:m="http://schemas.openxmlformats.org/officeDocument/2006/math">
                    <m:f>
                      <m:fPr>
                        <m:ctrlPr>
                          <a:rPr lang="en-US"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𝟏𝟏𝟒</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𝐠</m:t>
                        </m:r>
                      </m:num>
                      <m:den>
                        <m:r>
                          <a:rPr lang="en-GB" sz="2400" b="1" i="0" dirty="0" smtClean="0">
                            <a:solidFill>
                              <a:schemeClr val="accent1"/>
                            </a:solidFill>
                            <a:latin typeface="Cambria Math" panose="02040503050406030204" pitchFamily="18" charset="0"/>
                          </a:rPr>
                          <m:t>𝟐</m:t>
                        </m:r>
                        <m:r>
                          <a:rPr lang="en-GB" sz="2400" b="1" i="0" dirty="0" smtClean="0">
                            <a:solidFill>
                              <a:schemeClr val="accent1"/>
                            </a:solidFill>
                            <a:latin typeface="Cambria Math" panose="02040503050406030204" pitchFamily="18" charset="0"/>
                          </a:rPr>
                          <m:t> </m:t>
                        </m:r>
                        <m:sSup>
                          <m:sSupPr>
                            <m:ctrlPr>
                              <a:rPr lang="en-GB" sz="2400" b="1" i="1" dirty="0" smtClean="0">
                                <a:solidFill>
                                  <a:schemeClr val="accent1"/>
                                </a:solidFill>
                                <a:latin typeface="Cambria Math" panose="02040503050406030204" pitchFamily="18" charset="0"/>
                              </a:rPr>
                            </m:ctrlPr>
                          </m:sSupPr>
                          <m:e>
                            <m:r>
                              <a:rPr lang="en-GB" sz="2400" b="1" i="0" dirty="0" smtClean="0">
                                <a:solidFill>
                                  <a:schemeClr val="accent1"/>
                                </a:solidFill>
                                <a:latin typeface="Cambria Math" panose="02040503050406030204" pitchFamily="18" charset="0"/>
                              </a:rPr>
                              <m:t>𝐝𝐦</m:t>
                            </m:r>
                          </m:e>
                          <m:sup>
                            <m:r>
                              <a:rPr lang="en-GB" sz="2400" b="1" i="0" dirty="0" smtClean="0">
                                <a:solidFill>
                                  <a:schemeClr val="accent1"/>
                                </a:solidFill>
                                <a:latin typeface="Cambria Math" panose="02040503050406030204" pitchFamily="18" charset="0"/>
                              </a:rPr>
                              <m:t>𝟑</m:t>
                            </m:r>
                          </m:sup>
                        </m:sSup>
                        <m:r>
                          <a:rPr lang="en-GB" sz="2400" b="1" i="0" dirty="0" smtClean="0">
                            <a:solidFill>
                              <a:schemeClr val="accent1"/>
                            </a:solidFill>
                            <a:latin typeface="Cambria Math" panose="02040503050406030204" pitchFamily="18" charset="0"/>
                          </a:rPr>
                          <m:t> </m:t>
                        </m:r>
                      </m:den>
                    </m:f>
                  </m:oMath>
                </a14:m>
                <a:endParaRPr lang="en-US" sz="2400" b="1" dirty="0">
                  <a:solidFill>
                    <a:schemeClr val="accent1"/>
                  </a:solidFill>
                  <a:latin typeface="Century Gothic" panose="020B0502020202020204" pitchFamily="34" charset="0"/>
                </a:endParaRPr>
              </a:p>
            </p:txBody>
          </p:sp>
        </mc:Choice>
        <mc:Fallback xmlns="">
          <p:sp>
            <p:nvSpPr>
              <p:cNvPr id="18" name="TextBox 17">
                <a:extLst>
                  <a:ext uri="{FF2B5EF4-FFF2-40B4-BE49-F238E27FC236}">
                    <a16:creationId xmlns:a16="http://schemas.microsoft.com/office/drawing/2014/main" id="{693CD235-9FA8-16E2-E5C2-61711434EA7C}"/>
                  </a:ext>
                </a:extLst>
              </p:cNvPr>
              <p:cNvSpPr txBox="1">
                <a:spLocks noRot="1" noChangeAspect="1" noMove="1" noResize="1" noEditPoints="1" noAdjustHandles="1" noChangeArrowheads="1" noChangeShapeType="1" noTextEdit="1"/>
              </p:cNvSpPr>
              <p:nvPr/>
            </p:nvSpPr>
            <p:spPr>
              <a:xfrm>
                <a:off x="387820" y="2958071"/>
                <a:ext cx="4437994" cy="625812"/>
              </a:xfrm>
              <a:prstGeom prst="rect">
                <a:avLst/>
              </a:prstGeom>
              <a:blipFill>
                <a:blip r:embed="rId4"/>
                <a:stretch>
                  <a:fillRect l="-285" b="-156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CA1FB04-B310-9453-6920-FA16C9CAEFD5}"/>
                  </a:ext>
                </a:extLst>
              </p:cNvPr>
              <p:cNvSpPr txBox="1"/>
              <p:nvPr/>
            </p:nvSpPr>
            <p:spPr>
              <a:xfrm>
                <a:off x="367594" y="3703512"/>
                <a:ext cx="4437994" cy="45313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𝐜𝐨𝐧𝐜𝐞𝐧𝐭𝐫𝐚𝐭𝐢𝐨𝐧</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𝟓𝟕𝐠</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𝐝𝐦𝟑</m:t>
                      </m:r>
                    </m:oMath>
                  </m:oMathPara>
                </a14:m>
                <a:endParaRPr lang="en-US" sz="2400" b="1" baseline="30000" dirty="0">
                  <a:solidFill>
                    <a:schemeClr val="accent1"/>
                  </a:solidFill>
                  <a:latin typeface="Century Gothic" panose="020B0502020202020204" pitchFamily="34" charset="0"/>
                </a:endParaRPr>
              </a:p>
            </p:txBody>
          </p:sp>
        </mc:Choice>
        <mc:Fallback xmlns="">
          <p:sp>
            <p:nvSpPr>
              <p:cNvPr id="19" name="TextBox 18">
                <a:extLst>
                  <a:ext uri="{FF2B5EF4-FFF2-40B4-BE49-F238E27FC236}">
                    <a16:creationId xmlns:a16="http://schemas.microsoft.com/office/drawing/2014/main" id="{5CA1FB04-B310-9453-6920-FA16C9CAEFD5}"/>
                  </a:ext>
                </a:extLst>
              </p:cNvPr>
              <p:cNvSpPr txBox="1">
                <a:spLocks noRot="1" noChangeAspect="1" noMove="1" noResize="1" noEditPoints="1" noAdjustHandles="1" noChangeArrowheads="1" noChangeShapeType="1" noTextEdit="1"/>
              </p:cNvSpPr>
              <p:nvPr/>
            </p:nvSpPr>
            <p:spPr>
              <a:xfrm>
                <a:off x="367594" y="3703512"/>
                <a:ext cx="4437994" cy="453137"/>
              </a:xfrm>
              <a:prstGeom prst="rect">
                <a:avLst/>
              </a:prstGeom>
              <a:blipFill>
                <a:blip r:embed="rId5"/>
                <a:stretch>
                  <a:fillRect l="-285" b="-18919"/>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6AB95EAB-6D29-A3F0-E03F-26C1BE952B60}"/>
              </a:ext>
            </a:extLst>
          </p:cNvPr>
          <p:cNvSpPr txBox="1"/>
          <p:nvPr/>
        </p:nvSpPr>
        <p:spPr>
          <a:xfrm>
            <a:off x="357065" y="1881405"/>
            <a:ext cx="7751765" cy="461665"/>
          </a:xfrm>
          <a:prstGeom prst="rect">
            <a:avLst/>
          </a:prstGeom>
          <a:noFill/>
        </p:spPr>
        <p:txBody>
          <a:bodyPr wrap="square">
            <a:spAutoFit/>
          </a:bodyPr>
          <a:lstStyle/>
          <a:p>
            <a:r>
              <a:rPr lang="en-US" sz="2400" i="1" dirty="0">
                <a:latin typeface="Century Gothic" panose="020B0502020202020204" pitchFamily="34" charset="0"/>
              </a:rPr>
              <a:t>What is the concentration of the squash?</a:t>
            </a:r>
          </a:p>
        </p:txBody>
      </p:sp>
      <p:pic>
        <p:nvPicPr>
          <p:cNvPr id="1026" name="Picture 2">
            <a:extLst>
              <a:ext uri="{FF2B5EF4-FFF2-40B4-BE49-F238E27FC236}">
                <a16:creationId xmlns:a16="http://schemas.microsoft.com/office/drawing/2014/main" id="{DCAE9578-D16E-65A1-997A-E427A070E3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0037" y="2071776"/>
            <a:ext cx="3463267" cy="4623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50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A3B382-1734-C316-22CF-7A9E3151FCD5}"/>
              </a:ext>
            </a:extLst>
          </p:cNvPr>
          <p:cNvSpPr txBox="1">
            <a:spLocks/>
          </p:cNvSpPr>
          <p:nvPr/>
        </p:nvSpPr>
        <p:spPr>
          <a:xfrm>
            <a:off x="204952" y="139810"/>
            <a:ext cx="10620375"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You: Concentration, mass and volume</a:t>
            </a:r>
          </a:p>
        </p:txBody>
      </p:sp>
      <p:sp>
        <p:nvSpPr>
          <p:cNvPr id="2" name="TextBox 1">
            <a:extLst>
              <a:ext uri="{FF2B5EF4-FFF2-40B4-BE49-F238E27FC236}">
                <a16:creationId xmlns:a16="http://schemas.microsoft.com/office/drawing/2014/main" id="{196D66FF-9697-9127-DF56-CDFC49FBB603}"/>
              </a:ext>
            </a:extLst>
          </p:cNvPr>
          <p:cNvSpPr txBox="1"/>
          <p:nvPr/>
        </p:nvSpPr>
        <p:spPr>
          <a:xfrm>
            <a:off x="318802" y="876786"/>
            <a:ext cx="11292353" cy="830997"/>
          </a:xfrm>
          <a:prstGeom prst="rect">
            <a:avLst/>
          </a:prstGeom>
          <a:noFill/>
        </p:spPr>
        <p:txBody>
          <a:bodyPr wrap="square">
            <a:spAutoFit/>
          </a:bodyPr>
          <a:lstStyle/>
          <a:p>
            <a:r>
              <a:rPr lang="en-US" sz="2400" dirty="0">
                <a:latin typeface="Century Gothic" panose="020B0502020202020204" pitchFamily="34" charset="0"/>
              </a:rPr>
              <a:t>A scientist makes up a sample of calcium hydroxide solution. 24 g of calcium hydroxide is added to water to make up 200 cm</a:t>
            </a:r>
            <a:r>
              <a:rPr lang="en-US" sz="2400" baseline="30000" dirty="0">
                <a:latin typeface="Century Gothic" panose="020B0502020202020204" pitchFamily="34" charset="0"/>
              </a:rPr>
              <a:t>3</a:t>
            </a:r>
            <a:r>
              <a:rPr lang="en-US" sz="2400" dirty="0">
                <a:latin typeface="Century Gothic" panose="020B0502020202020204" pitchFamily="34" charset="0"/>
              </a:rPr>
              <a:t> of solution. </a:t>
            </a:r>
          </a:p>
        </p:txBody>
      </p:sp>
      <p:sp>
        <p:nvSpPr>
          <p:cNvPr id="4" name="TextBox 3">
            <a:extLst>
              <a:ext uri="{FF2B5EF4-FFF2-40B4-BE49-F238E27FC236}">
                <a16:creationId xmlns:a16="http://schemas.microsoft.com/office/drawing/2014/main" id="{2CE156DA-158A-5C0B-0143-AB69773115EE}"/>
              </a:ext>
            </a:extLst>
          </p:cNvPr>
          <p:cNvSpPr txBox="1"/>
          <p:nvPr/>
        </p:nvSpPr>
        <p:spPr>
          <a:xfrm>
            <a:off x="345496" y="3089572"/>
            <a:ext cx="4004624" cy="461665"/>
          </a:xfrm>
          <a:prstGeom prst="rect">
            <a:avLst/>
          </a:prstGeom>
          <a:noFill/>
        </p:spPr>
        <p:txBody>
          <a:bodyPr wrap="square">
            <a:spAutoFit/>
          </a:bodyPr>
          <a:lstStyle/>
          <a:p>
            <a:r>
              <a:rPr lang="en-US" sz="2400" i="1" dirty="0">
                <a:latin typeface="Century Gothic" panose="020B0502020202020204" pitchFamily="34" charset="0"/>
              </a:rPr>
              <a:t>What is the solution?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38B355A-590C-06E8-5922-C11A13A5E22F}"/>
                  </a:ext>
                </a:extLst>
              </p:cNvPr>
              <p:cNvSpPr txBox="1"/>
              <p:nvPr/>
            </p:nvSpPr>
            <p:spPr>
              <a:xfrm>
                <a:off x="466549" y="4856080"/>
                <a:ext cx="4437994" cy="584904"/>
              </a:xfrm>
              <a:prstGeom prst="rect">
                <a:avLst/>
              </a:prstGeom>
              <a:noFill/>
            </p:spPr>
            <p:txBody>
              <a:bodyPr wrap="square">
                <a:spAutoFit/>
              </a:bodyPr>
              <a:lstStyle/>
              <a:p>
                <a14:m>
                  <m:oMath xmlns:m="http://schemas.openxmlformats.org/officeDocument/2006/math">
                    <m:r>
                      <a:rPr lang="en-GB" sz="2400" b="1" i="0" smtClean="0">
                        <a:solidFill>
                          <a:schemeClr val="accent1"/>
                        </a:solidFill>
                        <a:latin typeface="Cambria Math" panose="02040503050406030204" pitchFamily="18" charset="0"/>
                      </a:rPr>
                      <m:t>𝐜𝐨𝐧𝐜𝐞𝐧𝐭𝐫𝐚𝐭𝐢𝐨𝐧</m:t>
                    </m:r>
                  </m:oMath>
                </a14:m>
                <a:r>
                  <a:rPr lang="en-US" sz="2400" b="1" dirty="0">
                    <a:solidFill>
                      <a:schemeClr val="accent1"/>
                    </a:solidFill>
                    <a:latin typeface="Century Gothic" panose="020B0502020202020204" pitchFamily="34" charset="0"/>
                  </a:rPr>
                  <a:t>= </a:t>
                </a:r>
                <a14:m>
                  <m:oMath xmlns:m="http://schemas.openxmlformats.org/officeDocument/2006/math">
                    <m:f>
                      <m:fPr>
                        <m:ctrlPr>
                          <a:rPr lang="en-US"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r>
                          <a:rPr lang="en-GB" sz="2400" b="1" i="0" dirty="0" smtClean="0">
                            <a:solidFill>
                              <a:schemeClr val="accent1"/>
                            </a:solidFill>
                            <a:latin typeface="Cambria Math" panose="02040503050406030204" pitchFamily="18" charset="0"/>
                          </a:rPr>
                          <m:t>𝐯𝐨𝐥𝐮𝐦𝐞</m:t>
                        </m:r>
                      </m:den>
                    </m:f>
                  </m:oMath>
                </a14:m>
                <a:endParaRPr lang="en-US" sz="2400" b="1" dirty="0">
                  <a:solidFill>
                    <a:schemeClr val="accent1"/>
                  </a:solidFill>
                  <a:latin typeface="Century Gothic" panose="020B0502020202020204" pitchFamily="34" charset="0"/>
                </a:endParaRPr>
              </a:p>
            </p:txBody>
          </p:sp>
        </mc:Choice>
        <mc:Fallback xmlns="">
          <p:sp>
            <p:nvSpPr>
              <p:cNvPr id="9" name="TextBox 8">
                <a:extLst>
                  <a:ext uri="{FF2B5EF4-FFF2-40B4-BE49-F238E27FC236}">
                    <a16:creationId xmlns:a16="http://schemas.microsoft.com/office/drawing/2014/main" id="{338B355A-590C-06E8-5922-C11A13A5E22F}"/>
                  </a:ext>
                </a:extLst>
              </p:cNvPr>
              <p:cNvSpPr txBox="1">
                <a:spLocks noRot="1" noChangeAspect="1" noMove="1" noResize="1" noEditPoints="1" noAdjustHandles="1" noChangeArrowheads="1" noChangeShapeType="1" noTextEdit="1"/>
              </p:cNvSpPr>
              <p:nvPr/>
            </p:nvSpPr>
            <p:spPr>
              <a:xfrm>
                <a:off x="466549" y="4856080"/>
                <a:ext cx="4437994" cy="584904"/>
              </a:xfrm>
              <a:prstGeom prst="rect">
                <a:avLst/>
              </a:prstGeom>
              <a:blipFill>
                <a:blip r:embed="rId3"/>
                <a:stretch>
                  <a:fillRect l="-285" t="-4255" b="-63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41AE2E8-5EEA-8015-48F6-A4C873448F3E}"/>
                  </a:ext>
                </a:extLst>
              </p:cNvPr>
              <p:cNvSpPr txBox="1"/>
              <p:nvPr/>
            </p:nvSpPr>
            <p:spPr>
              <a:xfrm>
                <a:off x="456831" y="5459730"/>
                <a:ext cx="4437994" cy="624082"/>
              </a:xfrm>
              <a:prstGeom prst="rect">
                <a:avLst/>
              </a:prstGeom>
              <a:noFill/>
            </p:spPr>
            <p:txBody>
              <a:bodyPr wrap="square">
                <a:spAutoFit/>
              </a:bodyPr>
              <a:lstStyle/>
              <a:p>
                <a14:m>
                  <m:oMath xmlns:m="http://schemas.openxmlformats.org/officeDocument/2006/math">
                    <m:r>
                      <a:rPr lang="en-GB" sz="2400" b="1" i="0" smtClean="0">
                        <a:solidFill>
                          <a:schemeClr val="accent1"/>
                        </a:solidFill>
                        <a:latin typeface="Cambria Math" panose="02040503050406030204" pitchFamily="18" charset="0"/>
                      </a:rPr>
                      <m:t>𝐜𝐨𝐧𝐜𝐞𝐧𝐭𝐫𝐚𝐭𝐢𝐨𝐧</m:t>
                    </m:r>
                    <m:r>
                      <a:rPr lang="en-GB" sz="2400" b="1" i="0" smtClean="0">
                        <a:solidFill>
                          <a:schemeClr val="accent1"/>
                        </a:solidFill>
                        <a:latin typeface="Cambria Math" panose="02040503050406030204" pitchFamily="18" charset="0"/>
                      </a:rPr>
                      <m:t> </m:t>
                    </m:r>
                  </m:oMath>
                </a14:m>
                <a:r>
                  <a:rPr lang="en-US" sz="2400" b="1" dirty="0">
                    <a:solidFill>
                      <a:schemeClr val="accent1"/>
                    </a:solidFill>
                    <a:latin typeface="Century Gothic" panose="020B0502020202020204" pitchFamily="34" charset="0"/>
                  </a:rPr>
                  <a:t>= </a:t>
                </a:r>
                <a14:m>
                  <m:oMath xmlns:m="http://schemas.openxmlformats.org/officeDocument/2006/math">
                    <m:f>
                      <m:fPr>
                        <m:ctrlPr>
                          <a:rPr lang="en-US" sz="2400" b="1" i="1" dirty="0" smtClean="0">
                            <a:solidFill>
                              <a:schemeClr val="accent1"/>
                            </a:solidFill>
                            <a:latin typeface="Cambria Math" panose="02040503050406030204" pitchFamily="18" charset="0"/>
                          </a:rPr>
                        </m:ctrlPr>
                      </m:fPr>
                      <m:num>
                        <m:r>
                          <a:rPr lang="en-GB" sz="2400" b="1" i="1" dirty="0" smtClean="0">
                            <a:solidFill>
                              <a:schemeClr val="accent1"/>
                            </a:solidFill>
                            <a:latin typeface="Cambria Math" panose="02040503050406030204" pitchFamily="18" charset="0"/>
                          </a:rPr>
                          <m:t>𝟐𝟒</m:t>
                        </m:r>
                      </m:num>
                      <m:den>
                        <m:r>
                          <a:rPr lang="en-GB" sz="2400" b="1" i="1" dirty="0" smtClean="0">
                            <a:solidFill>
                              <a:schemeClr val="accent1"/>
                            </a:solidFill>
                            <a:latin typeface="Cambria Math" panose="02040503050406030204" pitchFamily="18" charset="0"/>
                          </a:rPr>
                          <m:t>𝟎</m:t>
                        </m:r>
                        <m:r>
                          <a:rPr lang="en-GB" sz="2400" b="1" i="1" dirty="0" smtClean="0">
                            <a:solidFill>
                              <a:schemeClr val="accent1"/>
                            </a:solidFill>
                            <a:latin typeface="Cambria Math" panose="02040503050406030204" pitchFamily="18" charset="0"/>
                          </a:rPr>
                          <m:t>.</m:t>
                        </m:r>
                        <m:r>
                          <a:rPr lang="en-GB" sz="2400" b="1" i="1" dirty="0" smtClean="0">
                            <a:solidFill>
                              <a:schemeClr val="accent1"/>
                            </a:solidFill>
                            <a:latin typeface="Cambria Math" panose="02040503050406030204" pitchFamily="18" charset="0"/>
                          </a:rPr>
                          <m:t>𝟐</m:t>
                        </m:r>
                      </m:den>
                    </m:f>
                  </m:oMath>
                </a14:m>
                <a:endParaRPr lang="en-US" sz="2400" b="1" dirty="0">
                  <a:solidFill>
                    <a:schemeClr val="accent1"/>
                  </a:solidFill>
                  <a:latin typeface="Century Gothic" panose="020B0502020202020204" pitchFamily="34" charset="0"/>
                </a:endParaRPr>
              </a:p>
            </p:txBody>
          </p:sp>
        </mc:Choice>
        <mc:Fallback xmlns="">
          <p:sp>
            <p:nvSpPr>
              <p:cNvPr id="10" name="TextBox 9">
                <a:extLst>
                  <a:ext uri="{FF2B5EF4-FFF2-40B4-BE49-F238E27FC236}">
                    <a16:creationId xmlns:a16="http://schemas.microsoft.com/office/drawing/2014/main" id="{541AE2E8-5EEA-8015-48F6-A4C873448F3E}"/>
                  </a:ext>
                </a:extLst>
              </p:cNvPr>
              <p:cNvSpPr txBox="1">
                <a:spLocks noRot="1" noChangeAspect="1" noMove="1" noResize="1" noEditPoints="1" noAdjustHandles="1" noChangeArrowheads="1" noChangeShapeType="1" noTextEdit="1"/>
              </p:cNvSpPr>
              <p:nvPr/>
            </p:nvSpPr>
            <p:spPr>
              <a:xfrm>
                <a:off x="456831" y="5459730"/>
                <a:ext cx="4437994" cy="624082"/>
              </a:xfrm>
              <a:prstGeom prst="rect">
                <a:avLst/>
              </a:prstGeom>
              <a:blipFill>
                <a:blip r:embed="rId4"/>
                <a:stretch>
                  <a:fillRect l="-286" b="-6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73C3396-F8EC-F955-00B7-C7D001BFF4F4}"/>
                  </a:ext>
                </a:extLst>
              </p:cNvPr>
              <p:cNvSpPr txBox="1"/>
              <p:nvPr/>
            </p:nvSpPr>
            <p:spPr>
              <a:xfrm>
                <a:off x="505617" y="6222425"/>
                <a:ext cx="4437994"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𝐜𝐨𝐧𝐜𝐞𝐧𝐭𝐫𝐚𝐭𝐢𝐨𝐧</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𝟏𝟐𝟎</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𝐠</m:t>
                      </m:r>
                      <m:r>
                        <a:rPr lang="en-GB" sz="2400" b="1" i="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𝐝𝐦</m:t>
                      </m:r>
                      <m:r>
                        <a:rPr lang="en-GB" sz="2400" b="1" i="0" baseline="30000" dirty="0" smtClean="0">
                          <a:solidFill>
                            <a:schemeClr val="accent1"/>
                          </a:solidFill>
                          <a:latin typeface="Cambria Math" panose="02040503050406030204" pitchFamily="18" charset="0"/>
                        </a:rPr>
                        <m:t>𝟑</m:t>
                      </m:r>
                    </m:oMath>
                  </m:oMathPara>
                </a14:m>
                <a:endParaRPr lang="en-US" sz="2400" b="1" baseline="30000" dirty="0">
                  <a:solidFill>
                    <a:schemeClr val="accent1"/>
                  </a:solidFill>
                  <a:latin typeface="Century Gothic" panose="020B0502020202020204" pitchFamily="34" charset="0"/>
                </a:endParaRPr>
              </a:p>
            </p:txBody>
          </p:sp>
        </mc:Choice>
        <mc:Fallback xmlns="">
          <p:sp>
            <p:nvSpPr>
              <p:cNvPr id="11" name="TextBox 10">
                <a:extLst>
                  <a:ext uri="{FF2B5EF4-FFF2-40B4-BE49-F238E27FC236}">
                    <a16:creationId xmlns:a16="http://schemas.microsoft.com/office/drawing/2014/main" id="{E73C3396-F8EC-F955-00B7-C7D001BFF4F4}"/>
                  </a:ext>
                </a:extLst>
              </p:cNvPr>
              <p:cNvSpPr txBox="1">
                <a:spLocks noRot="1" noChangeAspect="1" noMove="1" noResize="1" noEditPoints="1" noAdjustHandles="1" noChangeArrowheads="1" noChangeShapeType="1" noTextEdit="1"/>
              </p:cNvSpPr>
              <p:nvPr/>
            </p:nvSpPr>
            <p:spPr>
              <a:xfrm>
                <a:off x="505617" y="6222425"/>
                <a:ext cx="4437994" cy="461665"/>
              </a:xfrm>
              <a:prstGeom prst="rect">
                <a:avLst/>
              </a:prstGeom>
              <a:blipFill>
                <a:blip r:embed="rId5"/>
                <a:stretch>
                  <a:fillRect l="-285" b="-21622"/>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DB9F8B57-3CD0-50EE-21F9-FC038EB4CD21}"/>
              </a:ext>
            </a:extLst>
          </p:cNvPr>
          <p:cNvSpPr txBox="1"/>
          <p:nvPr/>
        </p:nvSpPr>
        <p:spPr>
          <a:xfrm>
            <a:off x="401590" y="3488385"/>
            <a:ext cx="432238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calcium hydroxide solution</a:t>
            </a:r>
          </a:p>
        </p:txBody>
      </p:sp>
      <p:sp>
        <p:nvSpPr>
          <p:cNvPr id="13" name="TextBox 12">
            <a:extLst>
              <a:ext uri="{FF2B5EF4-FFF2-40B4-BE49-F238E27FC236}">
                <a16:creationId xmlns:a16="http://schemas.microsoft.com/office/drawing/2014/main" id="{B5B17FDD-67CF-F8A4-2897-BB3E28AB980E}"/>
              </a:ext>
            </a:extLst>
          </p:cNvPr>
          <p:cNvSpPr txBox="1"/>
          <p:nvPr/>
        </p:nvSpPr>
        <p:spPr>
          <a:xfrm>
            <a:off x="443329" y="4400318"/>
            <a:ext cx="6446569" cy="461665"/>
          </a:xfrm>
          <a:prstGeom prst="rect">
            <a:avLst/>
          </a:prstGeom>
          <a:noFill/>
        </p:spPr>
        <p:txBody>
          <a:bodyPr wrap="square">
            <a:spAutoFit/>
          </a:bodyPr>
          <a:lstStyle/>
          <a:p>
            <a:r>
              <a:rPr lang="en-US" sz="2400" i="1" dirty="0">
                <a:latin typeface="Century Gothic" panose="020B0502020202020204" pitchFamily="34" charset="0"/>
              </a:rPr>
              <a:t>What is the concentration of the sample?</a:t>
            </a:r>
          </a:p>
        </p:txBody>
      </p:sp>
      <p:sp>
        <p:nvSpPr>
          <p:cNvPr id="17" name="TextBox 16">
            <a:extLst>
              <a:ext uri="{FF2B5EF4-FFF2-40B4-BE49-F238E27FC236}">
                <a16:creationId xmlns:a16="http://schemas.microsoft.com/office/drawing/2014/main" id="{8E1E0221-B8E2-DA32-5758-2CA6185870D7}"/>
              </a:ext>
            </a:extLst>
          </p:cNvPr>
          <p:cNvSpPr txBox="1"/>
          <p:nvPr/>
        </p:nvSpPr>
        <p:spPr>
          <a:xfrm>
            <a:off x="359871" y="2194487"/>
            <a:ext cx="8284781" cy="461665"/>
          </a:xfrm>
          <a:prstGeom prst="rect">
            <a:avLst/>
          </a:prstGeom>
          <a:noFill/>
        </p:spPr>
        <p:txBody>
          <a:bodyPr wrap="square">
            <a:spAutoFit/>
          </a:bodyPr>
          <a:lstStyle/>
          <a:p>
            <a:r>
              <a:rPr lang="en-US" sz="2400" i="1" dirty="0">
                <a:latin typeface="Century Gothic" panose="020B0502020202020204" pitchFamily="34" charset="0"/>
              </a:rPr>
              <a:t>What is the solute?</a:t>
            </a:r>
          </a:p>
        </p:txBody>
      </p:sp>
      <p:sp>
        <p:nvSpPr>
          <p:cNvPr id="18" name="TextBox 17">
            <a:extLst>
              <a:ext uri="{FF2B5EF4-FFF2-40B4-BE49-F238E27FC236}">
                <a16:creationId xmlns:a16="http://schemas.microsoft.com/office/drawing/2014/main" id="{89DEE442-E192-35A8-35BE-ED12B9CA2D1F}"/>
              </a:ext>
            </a:extLst>
          </p:cNvPr>
          <p:cNvSpPr txBox="1"/>
          <p:nvPr/>
        </p:nvSpPr>
        <p:spPr>
          <a:xfrm>
            <a:off x="412424" y="2562348"/>
            <a:ext cx="432238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calcium hydroxide</a:t>
            </a:r>
          </a:p>
        </p:txBody>
      </p:sp>
      <p:sp>
        <p:nvSpPr>
          <p:cNvPr id="19" name="TextBox 18">
            <a:extLst>
              <a:ext uri="{FF2B5EF4-FFF2-40B4-BE49-F238E27FC236}">
                <a16:creationId xmlns:a16="http://schemas.microsoft.com/office/drawing/2014/main" id="{C63750BF-A972-2155-FACA-580B12ECA2CF}"/>
              </a:ext>
            </a:extLst>
          </p:cNvPr>
          <p:cNvSpPr txBox="1"/>
          <p:nvPr/>
        </p:nvSpPr>
        <p:spPr>
          <a:xfrm>
            <a:off x="6714732" y="4414695"/>
            <a:ext cx="5149464" cy="461665"/>
          </a:xfrm>
          <a:prstGeom prst="rect">
            <a:avLst/>
          </a:prstGeom>
          <a:noFill/>
        </p:spPr>
        <p:txBody>
          <a:bodyPr wrap="square">
            <a:spAutoFit/>
          </a:bodyPr>
          <a:lstStyle/>
          <a:p>
            <a:r>
              <a:rPr lang="en-US" sz="2400" i="1" dirty="0">
                <a:latin typeface="Century Gothic" panose="020B0502020202020204" pitchFamily="34" charset="0"/>
              </a:rPr>
              <a:t>What is the volume in dm</a:t>
            </a:r>
            <a:r>
              <a:rPr lang="en-US" sz="2400" i="1" baseline="30000" dirty="0">
                <a:latin typeface="Century Gothic" panose="020B0502020202020204" pitchFamily="34" charset="0"/>
              </a:rPr>
              <a:t>3</a:t>
            </a:r>
            <a:r>
              <a:rPr lang="en-US" sz="2400" i="1" dirty="0">
                <a:latin typeface="Century Gothic" panose="020B0502020202020204" pitchFamily="34" charset="0"/>
              </a:rPr>
              <a:t>?</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74BE2F3-1645-3DB8-4D38-53832DD478F9}"/>
                  </a:ext>
                </a:extLst>
              </p:cNvPr>
              <p:cNvSpPr txBox="1"/>
              <p:nvPr/>
            </p:nvSpPr>
            <p:spPr>
              <a:xfrm>
                <a:off x="6748266" y="4856576"/>
                <a:ext cx="4437994" cy="69935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𝟐𝟎𝟎</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𝐜𝐦𝟑</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m:t>
                      </m:r>
                      <m:r>
                        <a:rPr lang="en-GB" sz="2400" b="1">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𝐝</m:t>
                      </m:r>
                      <m:r>
                        <a:rPr lang="en-GB" sz="2400" b="1">
                          <a:solidFill>
                            <a:schemeClr val="accent1"/>
                          </a:solidFill>
                          <a:latin typeface="Cambria Math" panose="02040503050406030204" pitchFamily="18" charset="0"/>
                        </a:rPr>
                        <m:t>𝐦</m:t>
                      </m:r>
                      <m:r>
                        <a:rPr lang="en-GB" sz="2400" b="1" baseline="30000">
                          <a:solidFill>
                            <a:schemeClr val="accent1"/>
                          </a:solidFill>
                          <a:latin typeface="Cambria Math" panose="02040503050406030204" pitchFamily="18" charset="0"/>
                        </a:rPr>
                        <m:t>𝟑</m:t>
                      </m:r>
                    </m:oMath>
                  </m:oMathPara>
                </a14:m>
                <a:endParaRPr lang="en-US" sz="2400" b="1" baseline="30000" dirty="0">
                  <a:solidFill>
                    <a:schemeClr val="accent1"/>
                  </a:solidFill>
                  <a:latin typeface="Century Gothic" panose="020B0502020202020204" pitchFamily="34" charset="0"/>
                </a:endParaRPr>
              </a:p>
              <a:p>
                <a:endParaRPr lang="en-US" sz="2400" b="1" baseline="30000" dirty="0">
                  <a:solidFill>
                    <a:schemeClr val="accent1"/>
                  </a:solidFill>
                  <a:latin typeface="Century Gothic" panose="020B0502020202020204" pitchFamily="34" charset="0"/>
                </a:endParaRPr>
              </a:p>
            </p:txBody>
          </p:sp>
        </mc:Choice>
        <mc:Fallback xmlns="">
          <p:sp>
            <p:nvSpPr>
              <p:cNvPr id="20" name="TextBox 19">
                <a:extLst>
                  <a:ext uri="{FF2B5EF4-FFF2-40B4-BE49-F238E27FC236}">
                    <a16:creationId xmlns:a16="http://schemas.microsoft.com/office/drawing/2014/main" id="{574BE2F3-1645-3DB8-4D38-53832DD478F9}"/>
                  </a:ext>
                </a:extLst>
              </p:cNvPr>
              <p:cNvSpPr txBox="1">
                <a:spLocks noRot="1" noChangeAspect="1" noMove="1" noResize="1" noEditPoints="1" noAdjustHandles="1" noChangeArrowheads="1" noChangeShapeType="1" noTextEdit="1"/>
              </p:cNvSpPr>
              <p:nvPr/>
            </p:nvSpPr>
            <p:spPr>
              <a:xfrm>
                <a:off x="6748266" y="4856576"/>
                <a:ext cx="4437994" cy="699359"/>
              </a:xfrm>
              <a:prstGeom prst="rect">
                <a:avLst/>
              </a:prstGeom>
              <a:blipFill>
                <a:blip r:embed="rId6"/>
                <a:stretch>
                  <a:fillRect l="-286"/>
                </a:stretch>
              </a:blipFill>
            </p:spPr>
            <p:txBody>
              <a:bodyPr/>
              <a:lstStyle/>
              <a:p>
                <a:r>
                  <a:rPr lang="en-GB">
                    <a:noFill/>
                  </a:rPr>
                  <a:t> </a:t>
                </a:r>
              </a:p>
            </p:txBody>
          </p:sp>
        </mc:Fallback>
      </mc:AlternateContent>
      <p:pic>
        <p:nvPicPr>
          <p:cNvPr id="2050" name="Picture 2">
            <a:extLst>
              <a:ext uri="{FF2B5EF4-FFF2-40B4-BE49-F238E27FC236}">
                <a16:creationId xmlns:a16="http://schemas.microsoft.com/office/drawing/2014/main" id="{47241EDC-1D0C-C072-3C6C-0B9ADAD02D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2577" t="27635" b="2784"/>
          <a:stretch/>
        </p:blipFill>
        <p:spPr bwMode="auto">
          <a:xfrm>
            <a:off x="7884543" y="1812524"/>
            <a:ext cx="1932318" cy="2362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88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1" grpId="0"/>
      <p:bldP spid="12" grpId="0"/>
      <p:bldP spid="13" grpId="0"/>
      <p:bldP spid="17" grpId="0"/>
      <p:bldP spid="18" grpId="0"/>
      <p:bldP spid="19" grpId="0"/>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D9D9B-5847-8F5C-47CC-C1725321E626}"/>
              </a:ext>
            </a:extLst>
          </p:cNvPr>
          <p:cNvSpPr>
            <a:spLocks noGrp="1"/>
          </p:cNvSpPr>
          <p:nvPr>
            <p:ph type="title"/>
          </p:nvPr>
        </p:nvSpPr>
        <p:spPr/>
        <p:txBody>
          <a:bodyPr/>
          <a:lstStyle/>
          <a:p>
            <a:r>
              <a:rPr lang="en-GB" dirty="0">
                <a:latin typeface="Century Gothic" panose="020B0502020202020204" pitchFamily="34" charset="0"/>
              </a:rPr>
              <a:t>Activity: Unit conversions</a:t>
            </a:r>
          </a:p>
        </p:txBody>
      </p:sp>
      <p:pic>
        <p:nvPicPr>
          <p:cNvPr id="4" name="Picture 3" descr="Table&#10;&#10;Description automatically generated">
            <a:extLst>
              <a:ext uri="{FF2B5EF4-FFF2-40B4-BE49-F238E27FC236}">
                <a16:creationId xmlns:a16="http://schemas.microsoft.com/office/drawing/2014/main" id="{223C88B6-1548-3321-5F73-DC37E2F1E0D6}"/>
              </a:ext>
            </a:extLst>
          </p:cNvPr>
          <p:cNvPicPr>
            <a:picLocks noChangeAspect="1"/>
          </p:cNvPicPr>
          <p:nvPr/>
        </p:nvPicPr>
        <p:blipFill>
          <a:blip r:embed="rId2"/>
          <a:stretch>
            <a:fillRect/>
          </a:stretch>
        </p:blipFill>
        <p:spPr>
          <a:xfrm>
            <a:off x="6351751" y="224853"/>
            <a:ext cx="4824996" cy="6858000"/>
          </a:xfrm>
          <a:prstGeom prst="rect">
            <a:avLst/>
          </a:prstGeom>
          <a:ln>
            <a:solidFill>
              <a:schemeClr val="tx1"/>
            </a:solidFill>
          </a:ln>
        </p:spPr>
      </p:pic>
    </p:spTree>
    <p:extLst>
      <p:ext uri="{BB962C8B-B14F-4D97-AF65-F5344CB8AC3E}">
        <p14:creationId xmlns:p14="http://schemas.microsoft.com/office/powerpoint/2010/main" val="3805660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F0641-18AF-E5FA-8BFC-50D5F79F6F95}"/>
              </a:ext>
            </a:extLst>
          </p:cNvPr>
          <p:cNvSpPr>
            <a:spLocks noGrp="1"/>
          </p:cNvSpPr>
          <p:nvPr>
            <p:ph type="title"/>
          </p:nvPr>
        </p:nvSpPr>
        <p:spPr/>
        <p:txBody>
          <a:bodyPr/>
          <a:lstStyle/>
          <a:p>
            <a:r>
              <a:rPr lang="en-GB" dirty="0">
                <a:latin typeface="Century Gothic" panose="020B0502020202020204" pitchFamily="34" charset="0"/>
              </a:rPr>
              <a:t>Answers</a:t>
            </a:r>
          </a:p>
        </p:txBody>
      </p:sp>
      <p:pic>
        <p:nvPicPr>
          <p:cNvPr id="5" name="Picture 4" descr="A screenshot of a computer&#10;&#10;Description automatically generated with low confidence">
            <a:extLst>
              <a:ext uri="{FF2B5EF4-FFF2-40B4-BE49-F238E27FC236}">
                <a16:creationId xmlns:a16="http://schemas.microsoft.com/office/drawing/2014/main" id="{BCDA3E76-26A8-2C5B-4A9B-7ECB55B56346}"/>
              </a:ext>
            </a:extLst>
          </p:cNvPr>
          <p:cNvPicPr>
            <a:picLocks noChangeAspect="1"/>
          </p:cNvPicPr>
          <p:nvPr/>
        </p:nvPicPr>
        <p:blipFill>
          <a:blip r:embed="rId2"/>
          <a:stretch>
            <a:fillRect/>
          </a:stretch>
        </p:blipFill>
        <p:spPr>
          <a:xfrm>
            <a:off x="621883" y="921063"/>
            <a:ext cx="8853810" cy="2571646"/>
          </a:xfrm>
          <a:prstGeom prst="rect">
            <a:avLst/>
          </a:prstGeom>
        </p:spPr>
      </p:pic>
      <p:pic>
        <p:nvPicPr>
          <p:cNvPr id="7" name="Picture 6" descr="Table&#10;&#10;Description automatically generated">
            <a:extLst>
              <a:ext uri="{FF2B5EF4-FFF2-40B4-BE49-F238E27FC236}">
                <a16:creationId xmlns:a16="http://schemas.microsoft.com/office/drawing/2014/main" id="{B489E6F6-DAED-0F05-BBFE-9FFC3B387E9B}"/>
              </a:ext>
            </a:extLst>
          </p:cNvPr>
          <p:cNvPicPr>
            <a:picLocks noChangeAspect="1"/>
          </p:cNvPicPr>
          <p:nvPr/>
        </p:nvPicPr>
        <p:blipFill>
          <a:blip r:embed="rId3"/>
          <a:stretch>
            <a:fillRect/>
          </a:stretch>
        </p:blipFill>
        <p:spPr>
          <a:xfrm>
            <a:off x="653112" y="3638341"/>
            <a:ext cx="6662087" cy="2799711"/>
          </a:xfrm>
          <a:prstGeom prst="rect">
            <a:avLst/>
          </a:prstGeom>
        </p:spPr>
      </p:pic>
      <p:sp>
        <p:nvSpPr>
          <p:cNvPr id="8" name="TextBox 7">
            <a:extLst>
              <a:ext uri="{FF2B5EF4-FFF2-40B4-BE49-F238E27FC236}">
                <a16:creationId xmlns:a16="http://schemas.microsoft.com/office/drawing/2014/main" id="{5290503D-A94E-79EF-098C-DF616A5DD17F}"/>
              </a:ext>
            </a:extLst>
          </p:cNvPr>
          <p:cNvSpPr txBox="1"/>
          <p:nvPr/>
        </p:nvSpPr>
        <p:spPr>
          <a:xfrm>
            <a:off x="4894483" y="1558976"/>
            <a:ext cx="50197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1</a:t>
            </a:r>
          </a:p>
        </p:txBody>
      </p:sp>
      <p:sp>
        <p:nvSpPr>
          <p:cNvPr id="9" name="TextBox 8">
            <a:extLst>
              <a:ext uri="{FF2B5EF4-FFF2-40B4-BE49-F238E27FC236}">
                <a16:creationId xmlns:a16="http://schemas.microsoft.com/office/drawing/2014/main" id="{7D1270E8-0C22-6DA3-348F-C166C2C29BCB}"/>
              </a:ext>
            </a:extLst>
          </p:cNvPr>
          <p:cNvSpPr txBox="1"/>
          <p:nvPr/>
        </p:nvSpPr>
        <p:spPr>
          <a:xfrm>
            <a:off x="1659106" y="1861277"/>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18 000</a:t>
            </a:r>
          </a:p>
        </p:txBody>
      </p:sp>
      <p:sp>
        <p:nvSpPr>
          <p:cNvPr id="10" name="TextBox 9">
            <a:extLst>
              <a:ext uri="{FF2B5EF4-FFF2-40B4-BE49-F238E27FC236}">
                <a16:creationId xmlns:a16="http://schemas.microsoft.com/office/drawing/2014/main" id="{08A63883-4FF9-44C5-380C-762CF4EB1944}"/>
              </a:ext>
            </a:extLst>
          </p:cNvPr>
          <p:cNvSpPr txBox="1"/>
          <p:nvPr/>
        </p:nvSpPr>
        <p:spPr>
          <a:xfrm>
            <a:off x="7807572" y="1863776"/>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5</a:t>
            </a:r>
          </a:p>
        </p:txBody>
      </p:sp>
      <p:sp>
        <p:nvSpPr>
          <p:cNvPr id="11" name="TextBox 10">
            <a:extLst>
              <a:ext uri="{FF2B5EF4-FFF2-40B4-BE49-F238E27FC236}">
                <a16:creationId xmlns:a16="http://schemas.microsoft.com/office/drawing/2014/main" id="{CE72F968-D758-953B-C093-149CB8D3C3CC}"/>
              </a:ext>
            </a:extLst>
          </p:cNvPr>
          <p:cNvSpPr txBox="1"/>
          <p:nvPr/>
        </p:nvSpPr>
        <p:spPr>
          <a:xfrm>
            <a:off x="4584686" y="2163579"/>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43.33</a:t>
            </a:r>
          </a:p>
        </p:txBody>
      </p:sp>
      <p:sp>
        <p:nvSpPr>
          <p:cNvPr id="12" name="TextBox 11">
            <a:extLst>
              <a:ext uri="{FF2B5EF4-FFF2-40B4-BE49-F238E27FC236}">
                <a16:creationId xmlns:a16="http://schemas.microsoft.com/office/drawing/2014/main" id="{D52208A5-DEDB-1743-0921-2A1C905A76BB}"/>
              </a:ext>
            </a:extLst>
          </p:cNvPr>
          <p:cNvSpPr txBox="1"/>
          <p:nvPr/>
        </p:nvSpPr>
        <p:spPr>
          <a:xfrm>
            <a:off x="7642679" y="2163578"/>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0.72</a:t>
            </a:r>
          </a:p>
        </p:txBody>
      </p:sp>
      <p:sp>
        <p:nvSpPr>
          <p:cNvPr id="13" name="TextBox 12">
            <a:extLst>
              <a:ext uri="{FF2B5EF4-FFF2-40B4-BE49-F238E27FC236}">
                <a16:creationId xmlns:a16="http://schemas.microsoft.com/office/drawing/2014/main" id="{63227A39-5C15-D0CB-33EF-FA078F8BDA23}"/>
              </a:ext>
            </a:extLst>
          </p:cNvPr>
          <p:cNvSpPr txBox="1"/>
          <p:nvPr/>
        </p:nvSpPr>
        <p:spPr>
          <a:xfrm>
            <a:off x="4734587" y="2448391"/>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300</a:t>
            </a:r>
          </a:p>
        </p:txBody>
      </p:sp>
      <p:sp>
        <p:nvSpPr>
          <p:cNvPr id="14" name="TextBox 13">
            <a:extLst>
              <a:ext uri="{FF2B5EF4-FFF2-40B4-BE49-F238E27FC236}">
                <a16:creationId xmlns:a16="http://schemas.microsoft.com/office/drawing/2014/main" id="{214FB4E5-6B26-3593-BCB6-4A628B4FFBB1}"/>
              </a:ext>
            </a:extLst>
          </p:cNvPr>
          <p:cNvSpPr txBox="1"/>
          <p:nvPr/>
        </p:nvSpPr>
        <p:spPr>
          <a:xfrm>
            <a:off x="1721565" y="2463382"/>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18 000</a:t>
            </a:r>
          </a:p>
        </p:txBody>
      </p:sp>
      <p:sp>
        <p:nvSpPr>
          <p:cNvPr id="15" name="TextBox 14">
            <a:extLst>
              <a:ext uri="{FF2B5EF4-FFF2-40B4-BE49-F238E27FC236}">
                <a16:creationId xmlns:a16="http://schemas.microsoft.com/office/drawing/2014/main" id="{488E2990-2B8D-4CAC-C768-3ADFE8386ADF}"/>
              </a:ext>
            </a:extLst>
          </p:cNvPr>
          <p:cNvSpPr txBox="1"/>
          <p:nvPr/>
        </p:nvSpPr>
        <p:spPr>
          <a:xfrm>
            <a:off x="1706575" y="2748195"/>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32 400</a:t>
            </a:r>
          </a:p>
        </p:txBody>
      </p:sp>
      <p:sp>
        <p:nvSpPr>
          <p:cNvPr id="16" name="TextBox 15">
            <a:extLst>
              <a:ext uri="{FF2B5EF4-FFF2-40B4-BE49-F238E27FC236}">
                <a16:creationId xmlns:a16="http://schemas.microsoft.com/office/drawing/2014/main" id="{1B4160C6-C058-7536-A7A3-44301A1BCD74}"/>
              </a:ext>
            </a:extLst>
          </p:cNvPr>
          <p:cNvSpPr txBox="1"/>
          <p:nvPr/>
        </p:nvSpPr>
        <p:spPr>
          <a:xfrm>
            <a:off x="7822562" y="2778175"/>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9</a:t>
            </a:r>
          </a:p>
        </p:txBody>
      </p:sp>
      <p:sp>
        <p:nvSpPr>
          <p:cNvPr id="17" name="TextBox 16">
            <a:extLst>
              <a:ext uri="{FF2B5EF4-FFF2-40B4-BE49-F238E27FC236}">
                <a16:creationId xmlns:a16="http://schemas.microsoft.com/office/drawing/2014/main" id="{71B2466E-4820-7C78-351C-3D6260B76FB8}"/>
              </a:ext>
            </a:extLst>
          </p:cNvPr>
          <p:cNvSpPr txBox="1"/>
          <p:nvPr/>
        </p:nvSpPr>
        <p:spPr>
          <a:xfrm>
            <a:off x="4839519" y="3033008"/>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0.5</a:t>
            </a:r>
          </a:p>
        </p:txBody>
      </p:sp>
      <p:sp>
        <p:nvSpPr>
          <p:cNvPr id="18" name="TextBox 17">
            <a:extLst>
              <a:ext uri="{FF2B5EF4-FFF2-40B4-BE49-F238E27FC236}">
                <a16:creationId xmlns:a16="http://schemas.microsoft.com/office/drawing/2014/main" id="{FE994BEE-06C8-9138-6F73-AEAC08BA830E}"/>
              </a:ext>
            </a:extLst>
          </p:cNvPr>
          <p:cNvSpPr txBox="1"/>
          <p:nvPr/>
        </p:nvSpPr>
        <p:spPr>
          <a:xfrm>
            <a:off x="7552738" y="3033008"/>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0.0083</a:t>
            </a:r>
          </a:p>
        </p:txBody>
      </p:sp>
      <p:sp>
        <p:nvSpPr>
          <p:cNvPr id="19" name="TextBox 18">
            <a:extLst>
              <a:ext uri="{FF2B5EF4-FFF2-40B4-BE49-F238E27FC236}">
                <a16:creationId xmlns:a16="http://schemas.microsoft.com/office/drawing/2014/main" id="{4BC835C4-6320-6CE5-2644-70A6B4311480}"/>
              </a:ext>
            </a:extLst>
          </p:cNvPr>
          <p:cNvSpPr txBox="1"/>
          <p:nvPr/>
        </p:nvSpPr>
        <p:spPr>
          <a:xfrm>
            <a:off x="5439126" y="4337152"/>
            <a:ext cx="452009"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1</a:t>
            </a:r>
          </a:p>
        </p:txBody>
      </p:sp>
      <p:sp>
        <p:nvSpPr>
          <p:cNvPr id="20" name="TextBox 19">
            <a:extLst>
              <a:ext uri="{FF2B5EF4-FFF2-40B4-BE49-F238E27FC236}">
                <a16:creationId xmlns:a16="http://schemas.microsoft.com/office/drawing/2014/main" id="{C181167D-D501-1F69-52CF-EE988C4661AA}"/>
              </a:ext>
            </a:extLst>
          </p:cNvPr>
          <p:cNvSpPr txBox="1"/>
          <p:nvPr/>
        </p:nvSpPr>
        <p:spPr>
          <a:xfrm>
            <a:off x="5379165" y="4666936"/>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15</a:t>
            </a:r>
          </a:p>
        </p:txBody>
      </p:sp>
      <p:sp>
        <p:nvSpPr>
          <p:cNvPr id="21" name="TextBox 20">
            <a:extLst>
              <a:ext uri="{FF2B5EF4-FFF2-40B4-BE49-F238E27FC236}">
                <a16:creationId xmlns:a16="http://schemas.microsoft.com/office/drawing/2014/main" id="{4C46F829-BEED-28FA-BD29-580BEBA28D2D}"/>
              </a:ext>
            </a:extLst>
          </p:cNvPr>
          <p:cNvSpPr txBox="1"/>
          <p:nvPr/>
        </p:nvSpPr>
        <p:spPr>
          <a:xfrm>
            <a:off x="1916437" y="4981730"/>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11 000</a:t>
            </a:r>
          </a:p>
        </p:txBody>
      </p:sp>
      <p:sp>
        <p:nvSpPr>
          <p:cNvPr id="22" name="TextBox 21">
            <a:extLst>
              <a:ext uri="{FF2B5EF4-FFF2-40B4-BE49-F238E27FC236}">
                <a16:creationId xmlns:a16="http://schemas.microsoft.com/office/drawing/2014/main" id="{FD149998-9FA8-3F9A-E31F-75F11E01D0F7}"/>
              </a:ext>
            </a:extLst>
          </p:cNvPr>
          <p:cNvSpPr txBox="1"/>
          <p:nvPr/>
        </p:nvSpPr>
        <p:spPr>
          <a:xfrm>
            <a:off x="2096320" y="5326502"/>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500</a:t>
            </a:r>
          </a:p>
        </p:txBody>
      </p:sp>
      <p:sp>
        <p:nvSpPr>
          <p:cNvPr id="23" name="TextBox 22">
            <a:extLst>
              <a:ext uri="{FF2B5EF4-FFF2-40B4-BE49-F238E27FC236}">
                <a16:creationId xmlns:a16="http://schemas.microsoft.com/office/drawing/2014/main" id="{7A1DEAA2-063F-A4B9-9D73-800A86C4FC14}"/>
              </a:ext>
            </a:extLst>
          </p:cNvPr>
          <p:cNvSpPr txBox="1"/>
          <p:nvPr/>
        </p:nvSpPr>
        <p:spPr>
          <a:xfrm>
            <a:off x="2171270" y="5641297"/>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50</a:t>
            </a:r>
          </a:p>
        </p:txBody>
      </p:sp>
    </p:spTree>
    <p:extLst>
      <p:ext uri="{BB962C8B-B14F-4D97-AF65-F5344CB8AC3E}">
        <p14:creationId xmlns:p14="http://schemas.microsoft.com/office/powerpoint/2010/main" val="3379224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C4B64-C5E5-C72A-4AA1-D8823BCB0364}"/>
              </a:ext>
            </a:extLst>
          </p:cNvPr>
          <p:cNvSpPr>
            <a:spLocks noGrp="1"/>
          </p:cNvSpPr>
          <p:nvPr>
            <p:ph type="title"/>
          </p:nvPr>
        </p:nvSpPr>
        <p:spPr/>
        <p:txBody>
          <a:bodyPr/>
          <a:lstStyle/>
          <a:p>
            <a:r>
              <a:rPr lang="en-GB" dirty="0">
                <a:latin typeface="Century Gothic" panose="020B0502020202020204" pitchFamily="34" charset="0"/>
              </a:rPr>
              <a:t>Answers</a:t>
            </a:r>
          </a:p>
        </p:txBody>
      </p:sp>
      <p:pic>
        <p:nvPicPr>
          <p:cNvPr id="4" name="Picture 3" descr="A screenshot of a computer&#10;&#10;Description automatically generated with low confidence">
            <a:extLst>
              <a:ext uri="{FF2B5EF4-FFF2-40B4-BE49-F238E27FC236}">
                <a16:creationId xmlns:a16="http://schemas.microsoft.com/office/drawing/2014/main" id="{C4DCBE9E-D88B-C5D6-84FE-E27425EF260E}"/>
              </a:ext>
            </a:extLst>
          </p:cNvPr>
          <p:cNvPicPr>
            <a:picLocks noChangeAspect="1"/>
          </p:cNvPicPr>
          <p:nvPr/>
        </p:nvPicPr>
        <p:blipFill>
          <a:blip r:embed="rId2"/>
          <a:stretch>
            <a:fillRect/>
          </a:stretch>
        </p:blipFill>
        <p:spPr>
          <a:xfrm>
            <a:off x="720465" y="1019331"/>
            <a:ext cx="9148340" cy="2632752"/>
          </a:xfrm>
          <a:prstGeom prst="rect">
            <a:avLst/>
          </a:prstGeom>
        </p:spPr>
      </p:pic>
      <p:sp>
        <p:nvSpPr>
          <p:cNvPr id="5" name="TextBox 4">
            <a:extLst>
              <a:ext uri="{FF2B5EF4-FFF2-40B4-BE49-F238E27FC236}">
                <a16:creationId xmlns:a16="http://schemas.microsoft.com/office/drawing/2014/main" id="{84008A96-731C-0B78-B35D-717DF01C7C36}"/>
              </a:ext>
            </a:extLst>
          </p:cNvPr>
          <p:cNvSpPr txBox="1"/>
          <p:nvPr/>
        </p:nvSpPr>
        <p:spPr>
          <a:xfrm>
            <a:off x="5136824" y="1636425"/>
            <a:ext cx="604409"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6</a:t>
            </a:r>
          </a:p>
        </p:txBody>
      </p:sp>
      <p:sp>
        <p:nvSpPr>
          <p:cNvPr id="6" name="TextBox 5">
            <a:extLst>
              <a:ext uri="{FF2B5EF4-FFF2-40B4-BE49-F238E27FC236}">
                <a16:creationId xmlns:a16="http://schemas.microsoft.com/office/drawing/2014/main" id="{6FB675AE-3443-619C-500E-F9C2438C7E72}"/>
              </a:ext>
            </a:extLst>
          </p:cNvPr>
          <p:cNvSpPr txBox="1"/>
          <p:nvPr/>
        </p:nvSpPr>
        <p:spPr>
          <a:xfrm>
            <a:off x="8149846" y="1651414"/>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6</a:t>
            </a:r>
          </a:p>
        </p:txBody>
      </p:sp>
      <p:sp>
        <p:nvSpPr>
          <p:cNvPr id="7" name="TextBox 6">
            <a:extLst>
              <a:ext uri="{FF2B5EF4-FFF2-40B4-BE49-F238E27FC236}">
                <a16:creationId xmlns:a16="http://schemas.microsoft.com/office/drawing/2014/main" id="{28A208CC-8EB1-507D-A652-05A1AE6A7A45}"/>
              </a:ext>
            </a:extLst>
          </p:cNvPr>
          <p:cNvSpPr txBox="1"/>
          <p:nvPr/>
        </p:nvSpPr>
        <p:spPr>
          <a:xfrm>
            <a:off x="1958909" y="1951218"/>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5 000</a:t>
            </a:r>
          </a:p>
        </p:txBody>
      </p:sp>
      <p:sp>
        <p:nvSpPr>
          <p:cNvPr id="8" name="TextBox 7">
            <a:extLst>
              <a:ext uri="{FF2B5EF4-FFF2-40B4-BE49-F238E27FC236}">
                <a16:creationId xmlns:a16="http://schemas.microsoft.com/office/drawing/2014/main" id="{85848826-A1A6-A5B7-EFB2-3567F4812ABE}"/>
              </a:ext>
            </a:extLst>
          </p:cNvPr>
          <p:cNvSpPr txBox="1"/>
          <p:nvPr/>
        </p:nvSpPr>
        <p:spPr>
          <a:xfrm>
            <a:off x="8119866" y="1966208"/>
            <a:ext cx="709340"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5</a:t>
            </a:r>
          </a:p>
        </p:txBody>
      </p:sp>
      <p:sp>
        <p:nvSpPr>
          <p:cNvPr id="9" name="TextBox 8">
            <a:extLst>
              <a:ext uri="{FF2B5EF4-FFF2-40B4-BE49-F238E27FC236}">
                <a16:creationId xmlns:a16="http://schemas.microsoft.com/office/drawing/2014/main" id="{BE419E7D-B64A-6E13-208C-47D243A55A04}"/>
              </a:ext>
            </a:extLst>
          </p:cNvPr>
          <p:cNvSpPr txBox="1"/>
          <p:nvPr/>
        </p:nvSpPr>
        <p:spPr>
          <a:xfrm>
            <a:off x="5046883" y="2251021"/>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0.5</a:t>
            </a:r>
          </a:p>
        </p:txBody>
      </p:sp>
      <p:sp>
        <p:nvSpPr>
          <p:cNvPr id="10" name="TextBox 9">
            <a:extLst>
              <a:ext uri="{FF2B5EF4-FFF2-40B4-BE49-F238E27FC236}">
                <a16:creationId xmlns:a16="http://schemas.microsoft.com/office/drawing/2014/main" id="{EDCF4F5C-DD04-3E50-D136-81389391E4AB}"/>
              </a:ext>
            </a:extLst>
          </p:cNvPr>
          <p:cNvSpPr txBox="1"/>
          <p:nvPr/>
        </p:nvSpPr>
        <p:spPr>
          <a:xfrm>
            <a:off x="2003879" y="2281001"/>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500</a:t>
            </a:r>
          </a:p>
        </p:txBody>
      </p:sp>
      <p:sp>
        <p:nvSpPr>
          <p:cNvPr id="11" name="TextBox 10">
            <a:extLst>
              <a:ext uri="{FF2B5EF4-FFF2-40B4-BE49-F238E27FC236}">
                <a16:creationId xmlns:a16="http://schemas.microsoft.com/office/drawing/2014/main" id="{57364CC6-D11A-B8AC-4970-C7AD335741BE}"/>
              </a:ext>
            </a:extLst>
          </p:cNvPr>
          <p:cNvSpPr txBox="1"/>
          <p:nvPr/>
        </p:nvSpPr>
        <p:spPr>
          <a:xfrm>
            <a:off x="2078830" y="2565813"/>
            <a:ext cx="664370"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30</a:t>
            </a:r>
          </a:p>
        </p:txBody>
      </p:sp>
      <p:sp>
        <p:nvSpPr>
          <p:cNvPr id="12" name="TextBox 11">
            <a:extLst>
              <a:ext uri="{FF2B5EF4-FFF2-40B4-BE49-F238E27FC236}">
                <a16:creationId xmlns:a16="http://schemas.microsoft.com/office/drawing/2014/main" id="{4FFF0C56-4F63-605F-3CE9-19AD67FB86DE}"/>
              </a:ext>
            </a:extLst>
          </p:cNvPr>
          <p:cNvSpPr txBox="1"/>
          <p:nvPr/>
        </p:nvSpPr>
        <p:spPr>
          <a:xfrm>
            <a:off x="7939985" y="2550824"/>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0.03</a:t>
            </a:r>
          </a:p>
        </p:txBody>
      </p:sp>
      <p:sp>
        <p:nvSpPr>
          <p:cNvPr id="13" name="TextBox 12">
            <a:extLst>
              <a:ext uri="{FF2B5EF4-FFF2-40B4-BE49-F238E27FC236}">
                <a16:creationId xmlns:a16="http://schemas.microsoft.com/office/drawing/2014/main" id="{F927E1DC-935B-D394-095A-C054014AFD32}"/>
              </a:ext>
            </a:extLst>
          </p:cNvPr>
          <p:cNvSpPr txBox="1"/>
          <p:nvPr/>
        </p:nvSpPr>
        <p:spPr>
          <a:xfrm>
            <a:off x="5031894" y="2880608"/>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0.5</a:t>
            </a:r>
          </a:p>
        </p:txBody>
      </p:sp>
      <p:sp>
        <p:nvSpPr>
          <p:cNvPr id="14" name="TextBox 13">
            <a:extLst>
              <a:ext uri="{FF2B5EF4-FFF2-40B4-BE49-F238E27FC236}">
                <a16:creationId xmlns:a16="http://schemas.microsoft.com/office/drawing/2014/main" id="{B87EB8B5-F4E3-3CF2-D100-D4014D15A73C}"/>
              </a:ext>
            </a:extLst>
          </p:cNvPr>
          <p:cNvSpPr txBox="1"/>
          <p:nvPr/>
        </p:nvSpPr>
        <p:spPr>
          <a:xfrm>
            <a:off x="8047415" y="2883106"/>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0.5</a:t>
            </a:r>
          </a:p>
        </p:txBody>
      </p:sp>
      <p:sp>
        <p:nvSpPr>
          <p:cNvPr id="15" name="TextBox 14">
            <a:extLst>
              <a:ext uri="{FF2B5EF4-FFF2-40B4-BE49-F238E27FC236}">
                <a16:creationId xmlns:a16="http://schemas.microsoft.com/office/drawing/2014/main" id="{994C25EF-610E-D676-9D16-DBCAC86BFC4E}"/>
              </a:ext>
            </a:extLst>
          </p:cNvPr>
          <p:cNvSpPr txBox="1"/>
          <p:nvPr/>
        </p:nvSpPr>
        <p:spPr>
          <a:xfrm>
            <a:off x="5034393" y="3197900"/>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0.05</a:t>
            </a:r>
          </a:p>
        </p:txBody>
      </p:sp>
      <p:sp>
        <p:nvSpPr>
          <p:cNvPr id="16" name="TextBox 15">
            <a:extLst>
              <a:ext uri="{FF2B5EF4-FFF2-40B4-BE49-F238E27FC236}">
                <a16:creationId xmlns:a16="http://schemas.microsoft.com/office/drawing/2014/main" id="{BC6AC70C-5E08-170D-DB15-56466DDB4C76}"/>
              </a:ext>
            </a:extLst>
          </p:cNvPr>
          <p:cNvSpPr txBox="1"/>
          <p:nvPr/>
        </p:nvSpPr>
        <p:spPr>
          <a:xfrm>
            <a:off x="8019934" y="3170418"/>
            <a:ext cx="127896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0.05</a:t>
            </a:r>
          </a:p>
        </p:txBody>
      </p:sp>
    </p:spTree>
    <p:extLst>
      <p:ext uri="{BB962C8B-B14F-4D97-AF65-F5344CB8AC3E}">
        <p14:creationId xmlns:p14="http://schemas.microsoft.com/office/powerpoint/2010/main" val="203313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P spid="14" grpId="0"/>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F34B-6760-998E-463C-7FDB6947FC78}"/>
              </a:ext>
            </a:extLst>
          </p:cNvPr>
          <p:cNvSpPr>
            <a:spLocks noGrp="1"/>
          </p:cNvSpPr>
          <p:nvPr>
            <p:ph type="title"/>
          </p:nvPr>
        </p:nvSpPr>
        <p:spPr/>
        <p:txBody>
          <a:bodyPr/>
          <a:lstStyle/>
          <a:p>
            <a:r>
              <a:rPr lang="en-GB" dirty="0">
                <a:latin typeface="Century Gothic" panose="020B0502020202020204" pitchFamily="34" charset="0"/>
              </a:rPr>
              <a:t>Activity</a:t>
            </a:r>
          </a:p>
        </p:txBody>
      </p:sp>
      <p:pic>
        <p:nvPicPr>
          <p:cNvPr id="5" name="Picture 4" descr="Text, letter, email&#10;&#10;Description automatically generated">
            <a:extLst>
              <a:ext uri="{FF2B5EF4-FFF2-40B4-BE49-F238E27FC236}">
                <a16:creationId xmlns:a16="http://schemas.microsoft.com/office/drawing/2014/main" id="{3A7DEBC8-9777-3914-C877-0EE05ED3D54A}"/>
              </a:ext>
            </a:extLst>
          </p:cNvPr>
          <p:cNvPicPr>
            <a:picLocks noChangeAspect="1"/>
          </p:cNvPicPr>
          <p:nvPr/>
        </p:nvPicPr>
        <p:blipFill>
          <a:blip r:embed="rId3"/>
          <a:stretch>
            <a:fillRect/>
          </a:stretch>
        </p:blipFill>
        <p:spPr>
          <a:xfrm>
            <a:off x="6459748" y="225287"/>
            <a:ext cx="4864922" cy="6858000"/>
          </a:xfrm>
          <a:prstGeom prst="rect">
            <a:avLst/>
          </a:prstGeom>
          <a:ln>
            <a:solidFill>
              <a:schemeClr val="tx1"/>
            </a:solidFill>
          </a:ln>
        </p:spPr>
      </p:pic>
      <p:pic>
        <p:nvPicPr>
          <p:cNvPr id="7" name="Picture 6" descr="Table&#10;&#10;Description automatically generated">
            <a:extLst>
              <a:ext uri="{FF2B5EF4-FFF2-40B4-BE49-F238E27FC236}">
                <a16:creationId xmlns:a16="http://schemas.microsoft.com/office/drawing/2014/main" id="{8C743358-EB2D-C932-E658-9524756C41EA}"/>
              </a:ext>
            </a:extLst>
          </p:cNvPr>
          <p:cNvPicPr>
            <a:picLocks noChangeAspect="1"/>
          </p:cNvPicPr>
          <p:nvPr/>
        </p:nvPicPr>
        <p:blipFill>
          <a:blip r:embed="rId4"/>
          <a:stretch>
            <a:fillRect/>
          </a:stretch>
        </p:blipFill>
        <p:spPr>
          <a:xfrm>
            <a:off x="6206960" y="556592"/>
            <a:ext cx="4840409" cy="6858000"/>
          </a:xfrm>
          <a:prstGeom prst="rect">
            <a:avLst/>
          </a:prstGeom>
          <a:ln>
            <a:solidFill>
              <a:schemeClr val="tx1"/>
            </a:solidFill>
          </a:ln>
        </p:spPr>
      </p:pic>
      <p:pic>
        <p:nvPicPr>
          <p:cNvPr id="9" name="Picture 8" descr="Table&#10;&#10;Description automatically generated">
            <a:extLst>
              <a:ext uri="{FF2B5EF4-FFF2-40B4-BE49-F238E27FC236}">
                <a16:creationId xmlns:a16="http://schemas.microsoft.com/office/drawing/2014/main" id="{2A078324-6521-F368-5043-FB110824515F}"/>
              </a:ext>
            </a:extLst>
          </p:cNvPr>
          <p:cNvPicPr>
            <a:picLocks noChangeAspect="1"/>
          </p:cNvPicPr>
          <p:nvPr/>
        </p:nvPicPr>
        <p:blipFill>
          <a:blip r:embed="rId5"/>
          <a:stretch>
            <a:fillRect/>
          </a:stretch>
        </p:blipFill>
        <p:spPr>
          <a:xfrm>
            <a:off x="5825836" y="927652"/>
            <a:ext cx="4834032" cy="6858000"/>
          </a:xfrm>
          <a:prstGeom prst="rect">
            <a:avLst/>
          </a:prstGeom>
          <a:ln>
            <a:solidFill>
              <a:schemeClr val="tx1"/>
            </a:solidFill>
          </a:ln>
        </p:spPr>
      </p:pic>
      <p:pic>
        <p:nvPicPr>
          <p:cNvPr id="11" name="Picture 10" descr="Graphical user interface, text, application, email&#10;&#10;Description automatically generated">
            <a:extLst>
              <a:ext uri="{FF2B5EF4-FFF2-40B4-BE49-F238E27FC236}">
                <a16:creationId xmlns:a16="http://schemas.microsoft.com/office/drawing/2014/main" id="{F4244231-6EEC-4436-3B71-D8EABA23B717}"/>
              </a:ext>
            </a:extLst>
          </p:cNvPr>
          <p:cNvPicPr>
            <a:picLocks noChangeAspect="1"/>
          </p:cNvPicPr>
          <p:nvPr/>
        </p:nvPicPr>
        <p:blipFill>
          <a:blip r:embed="rId6"/>
          <a:stretch>
            <a:fillRect/>
          </a:stretch>
        </p:blipFill>
        <p:spPr>
          <a:xfrm>
            <a:off x="5341046" y="1245704"/>
            <a:ext cx="4849456" cy="6858000"/>
          </a:xfrm>
          <a:prstGeom prst="rect">
            <a:avLst/>
          </a:prstGeom>
          <a:ln>
            <a:solidFill>
              <a:schemeClr val="tx1"/>
            </a:solidFill>
          </a:ln>
        </p:spPr>
      </p:pic>
      <p:pic>
        <p:nvPicPr>
          <p:cNvPr id="13" name="Picture 12" descr="Graphical user interface, application&#10;&#10;Description automatically generated">
            <a:extLst>
              <a:ext uri="{FF2B5EF4-FFF2-40B4-BE49-F238E27FC236}">
                <a16:creationId xmlns:a16="http://schemas.microsoft.com/office/drawing/2014/main" id="{FD8E88A9-5C94-CFA5-254E-077CB3C8878B}"/>
              </a:ext>
            </a:extLst>
          </p:cNvPr>
          <p:cNvPicPr>
            <a:picLocks noChangeAspect="1"/>
          </p:cNvPicPr>
          <p:nvPr/>
        </p:nvPicPr>
        <p:blipFill>
          <a:blip r:embed="rId7"/>
          <a:stretch>
            <a:fillRect/>
          </a:stretch>
        </p:blipFill>
        <p:spPr>
          <a:xfrm>
            <a:off x="4980877" y="1630018"/>
            <a:ext cx="4827671" cy="6858000"/>
          </a:xfrm>
          <a:prstGeom prst="rect">
            <a:avLst/>
          </a:prstGeom>
          <a:ln>
            <a:solidFill>
              <a:schemeClr val="tx1"/>
            </a:solidFill>
          </a:ln>
        </p:spPr>
      </p:pic>
    </p:spTree>
    <p:extLst>
      <p:ext uri="{BB962C8B-B14F-4D97-AF65-F5344CB8AC3E}">
        <p14:creationId xmlns:p14="http://schemas.microsoft.com/office/powerpoint/2010/main" val="559690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99D1-25BA-0E18-EF5E-F7B7D87C6CA1}"/>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61ED1766-E82A-C045-0286-0783F166352C}"/>
              </a:ext>
            </a:extLst>
          </p:cNvPr>
          <p:cNvSpPr txBox="1"/>
          <p:nvPr/>
        </p:nvSpPr>
        <p:spPr>
          <a:xfrm>
            <a:off x="438804" y="742872"/>
            <a:ext cx="1083353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 Concentration is the </a:t>
            </a:r>
            <a:r>
              <a:rPr lang="en-US" sz="2400" b="1" u="sng" dirty="0">
                <a:solidFill>
                  <a:schemeClr val="accent1"/>
                </a:solidFill>
                <a:latin typeface="Century Gothic" panose="020B0502020202020204" pitchFamily="34" charset="0"/>
              </a:rPr>
              <a:t>mass</a:t>
            </a:r>
            <a:r>
              <a:rPr lang="en-US" sz="2400" b="1" dirty="0">
                <a:solidFill>
                  <a:schemeClr val="accent1"/>
                </a:solidFill>
                <a:latin typeface="Century Gothic" panose="020B0502020202020204" pitchFamily="34" charset="0"/>
              </a:rPr>
              <a:t> of solute in a given </a:t>
            </a:r>
            <a:r>
              <a:rPr lang="en-US" sz="2400" b="1" u="sng" dirty="0">
                <a:solidFill>
                  <a:schemeClr val="accent1"/>
                </a:solidFill>
                <a:latin typeface="Century Gothic" panose="020B0502020202020204" pitchFamily="34" charset="0"/>
              </a:rPr>
              <a:t>volume</a:t>
            </a:r>
            <a:r>
              <a:rPr lang="en-US" sz="2400" b="1" dirty="0">
                <a:solidFill>
                  <a:schemeClr val="accent1"/>
                </a:solidFill>
                <a:latin typeface="Century Gothic" panose="020B0502020202020204" pitchFamily="34" charset="0"/>
              </a:rPr>
              <a:t> of solution.</a:t>
            </a:r>
          </a:p>
        </p:txBody>
      </p:sp>
      <p:sp>
        <p:nvSpPr>
          <p:cNvPr id="4" name="TextBox 3">
            <a:extLst>
              <a:ext uri="{FF2B5EF4-FFF2-40B4-BE49-F238E27FC236}">
                <a16:creationId xmlns:a16="http://schemas.microsoft.com/office/drawing/2014/main" id="{8E8A4C44-72D6-3EA4-A779-9A0C8208C3D4}"/>
              </a:ext>
            </a:extLst>
          </p:cNvPr>
          <p:cNvSpPr txBox="1"/>
          <p:nvPr/>
        </p:nvSpPr>
        <p:spPr>
          <a:xfrm>
            <a:off x="458684" y="1372350"/>
            <a:ext cx="2032726"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 g/dm</a:t>
            </a:r>
            <a:r>
              <a:rPr lang="en-US" sz="2400" b="1" baseline="30000" dirty="0">
                <a:solidFill>
                  <a:schemeClr val="accent1"/>
                </a:solidFill>
                <a:latin typeface="Century Gothic" panose="020B0502020202020204" pitchFamily="34" charset="0"/>
              </a:rPr>
              <a:t>3</a:t>
            </a:r>
          </a:p>
        </p:txBody>
      </p:sp>
      <p:sp>
        <p:nvSpPr>
          <p:cNvPr id="5" name="TextBox 4">
            <a:extLst>
              <a:ext uri="{FF2B5EF4-FFF2-40B4-BE49-F238E27FC236}">
                <a16:creationId xmlns:a16="http://schemas.microsoft.com/office/drawing/2014/main" id="{60478D2A-7EA8-E7DD-5D87-93736B3BFDAC}"/>
              </a:ext>
            </a:extLst>
          </p:cNvPr>
          <p:cNvSpPr txBox="1"/>
          <p:nvPr/>
        </p:nvSpPr>
        <p:spPr>
          <a:xfrm>
            <a:off x="458682" y="2008454"/>
            <a:ext cx="10833539"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 The salt solution with the greatest mass of salt dissolved will have the highest concentration.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FEBF722-A2C2-8E8B-261E-165B62746A62}"/>
                  </a:ext>
                </a:extLst>
              </p:cNvPr>
              <p:cNvSpPr txBox="1"/>
              <p:nvPr/>
            </p:nvSpPr>
            <p:spPr>
              <a:xfrm>
                <a:off x="432178" y="3015619"/>
                <a:ext cx="10833539" cy="583173"/>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 </a:t>
                </a:r>
                <a14:m>
                  <m:oMath xmlns:m="http://schemas.openxmlformats.org/officeDocument/2006/math">
                    <m:r>
                      <a:rPr lang="en-GB" sz="2400" b="1" i="0" smtClean="0">
                        <a:solidFill>
                          <a:schemeClr val="accent1"/>
                        </a:solidFill>
                        <a:latin typeface="Cambria Math" panose="02040503050406030204" pitchFamily="18" charset="0"/>
                      </a:rPr>
                      <m:t>𝐂𝐨𝐧𝐜𝐞𝐧𝐭𝐫𝐚𝐭𝐢𝐨𝐧</m:t>
                    </m:r>
                    <m:r>
                      <a:rPr lang="en-GB" sz="2400" b="1" i="0" smtClean="0">
                        <a:solidFill>
                          <a:schemeClr val="accent1"/>
                        </a:solidFill>
                        <a:latin typeface="Cambria Math" panose="02040503050406030204" pitchFamily="18" charset="0"/>
                      </a:rPr>
                      <m:t>=</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𝐯𝐨𝐥𝐮𝐦𝐞</m:t>
                        </m:r>
                      </m:den>
                    </m:f>
                  </m:oMath>
                </a14:m>
                <a:endParaRPr lang="en-US" sz="2400" b="1" dirty="0">
                  <a:solidFill>
                    <a:schemeClr val="accent1"/>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1FEBF722-A2C2-8E8B-261E-165B62746A62}"/>
                  </a:ext>
                </a:extLst>
              </p:cNvPr>
              <p:cNvSpPr txBox="1">
                <a:spLocks noRot="1" noChangeAspect="1" noMove="1" noResize="1" noEditPoints="1" noAdjustHandles="1" noChangeArrowheads="1" noChangeShapeType="1" noTextEdit="1"/>
              </p:cNvSpPr>
              <p:nvPr/>
            </p:nvSpPr>
            <p:spPr>
              <a:xfrm>
                <a:off x="432178" y="3015619"/>
                <a:ext cx="10833539" cy="583173"/>
              </a:xfrm>
              <a:prstGeom prst="rect">
                <a:avLst/>
              </a:prstGeom>
              <a:blipFill>
                <a:blip r:embed="rId2"/>
                <a:stretch>
                  <a:fillRect l="-937" t="-4255" b="-6383"/>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B2916C8D-282E-C79F-4B4C-EDE40C3BD9E2}"/>
              </a:ext>
            </a:extLst>
          </p:cNvPr>
          <p:cNvSpPr txBox="1"/>
          <p:nvPr/>
        </p:nvSpPr>
        <p:spPr>
          <a:xfrm>
            <a:off x="458682" y="3837255"/>
            <a:ext cx="1083353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 Adding more water</a:t>
            </a:r>
          </a:p>
        </p:txBody>
      </p:sp>
      <p:sp>
        <p:nvSpPr>
          <p:cNvPr id="8" name="TextBox 7">
            <a:extLst>
              <a:ext uri="{FF2B5EF4-FFF2-40B4-BE49-F238E27FC236}">
                <a16:creationId xmlns:a16="http://schemas.microsoft.com/office/drawing/2014/main" id="{E0B3242B-F9AF-EE55-6D02-315654C90948}"/>
              </a:ext>
            </a:extLst>
          </p:cNvPr>
          <p:cNvSpPr txBox="1"/>
          <p:nvPr/>
        </p:nvSpPr>
        <p:spPr>
          <a:xfrm>
            <a:off x="471935" y="4579377"/>
            <a:ext cx="10833539" cy="1569660"/>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 </a:t>
            </a:r>
          </a:p>
          <a:p>
            <a:r>
              <a:rPr lang="en-US" sz="2400" b="1" dirty="0">
                <a:solidFill>
                  <a:schemeClr val="accent1"/>
                </a:solidFill>
                <a:latin typeface="Century Gothic" panose="020B0502020202020204" pitchFamily="34" charset="0"/>
              </a:rPr>
              <a:t>Solute: sugar</a:t>
            </a:r>
          </a:p>
          <a:p>
            <a:r>
              <a:rPr lang="en-US" sz="2400" b="1" dirty="0">
                <a:solidFill>
                  <a:schemeClr val="accent1"/>
                </a:solidFill>
                <a:latin typeface="Century Gothic" panose="020B0502020202020204" pitchFamily="34" charset="0"/>
              </a:rPr>
              <a:t>Solvent: water</a:t>
            </a:r>
          </a:p>
          <a:p>
            <a:r>
              <a:rPr lang="en-US" sz="2400" b="1" dirty="0">
                <a:solidFill>
                  <a:schemeClr val="accent1"/>
                </a:solidFill>
                <a:latin typeface="Century Gothic" panose="020B0502020202020204" pitchFamily="34" charset="0"/>
              </a:rPr>
              <a:t>Solution: sugary water</a:t>
            </a:r>
          </a:p>
        </p:txBody>
      </p:sp>
    </p:spTree>
    <p:extLst>
      <p:ext uri="{BB962C8B-B14F-4D97-AF65-F5344CB8AC3E}">
        <p14:creationId xmlns:p14="http://schemas.microsoft.com/office/powerpoint/2010/main" val="284379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94EC-F1EF-2E08-E5CC-9C738AA00569}"/>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CFD13E08-FAC9-4CB3-0BC2-E5CE56FFAE12}"/>
              </a:ext>
            </a:extLst>
          </p:cNvPr>
          <p:cNvSpPr txBox="1"/>
          <p:nvPr/>
        </p:nvSpPr>
        <p:spPr>
          <a:xfrm>
            <a:off x="399048" y="822385"/>
            <a:ext cx="2741717"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7a. 24 g/dm</a:t>
            </a:r>
            <a:r>
              <a:rPr lang="en-US" sz="2400" b="1" baseline="30000" dirty="0">
                <a:solidFill>
                  <a:schemeClr val="accent1"/>
                </a:solidFill>
                <a:latin typeface="Century Gothic" panose="020B0502020202020204" pitchFamily="34" charset="0"/>
              </a:rPr>
              <a:t>3</a:t>
            </a:r>
          </a:p>
        </p:txBody>
      </p:sp>
      <p:sp>
        <p:nvSpPr>
          <p:cNvPr id="4" name="TextBox 3">
            <a:extLst>
              <a:ext uri="{FF2B5EF4-FFF2-40B4-BE49-F238E27FC236}">
                <a16:creationId xmlns:a16="http://schemas.microsoft.com/office/drawing/2014/main" id="{5B5358F3-861D-7390-EEB1-F95F10A4998D}"/>
              </a:ext>
            </a:extLst>
          </p:cNvPr>
          <p:cNvSpPr txBox="1"/>
          <p:nvPr/>
        </p:nvSpPr>
        <p:spPr>
          <a:xfrm>
            <a:off x="445430" y="1385602"/>
            <a:ext cx="10673144"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7b. The sample with the higher concentration has a greater mass of solute (sodium hydroxide) dissolved in the same volume of solution.</a:t>
            </a:r>
            <a:endParaRPr lang="en-US" sz="2400" b="1" baseline="30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47AC57A6-1833-3359-3A8C-CE4BE31B9F3D}"/>
              </a:ext>
            </a:extLst>
          </p:cNvPr>
          <p:cNvSpPr txBox="1"/>
          <p:nvPr/>
        </p:nvSpPr>
        <p:spPr>
          <a:xfrm>
            <a:off x="445430" y="2392767"/>
            <a:ext cx="10898431"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7c. They will now have the same concentration, as the mass of solute has not changed but the volume of solution has doubled. </a:t>
            </a:r>
            <a:endParaRPr lang="en-US" sz="2400" b="1" baseline="30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31CFCBAB-C69A-6A79-A7CA-79AF72F6588C}"/>
              </a:ext>
            </a:extLst>
          </p:cNvPr>
          <p:cNvSpPr txBox="1"/>
          <p:nvPr/>
        </p:nvSpPr>
        <p:spPr>
          <a:xfrm>
            <a:off x="458683" y="3638472"/>
            <a:ext cx="10593630"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 Adding more solute, so there is a greater mass per unit volume of solution (or reducing the volume of solvent in solution by evaporation).  </a:t>
            </a:r>
            <a:endParaRPr lang="en-US" sz="2400" b="1" baseline="30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2078C2BD-40D3-7EB1-D3FA-C27F69DF766C}"/>
              </a:ext>
            </a:extLst>
          </p:cNvPr>
          <p:cNvSpPr txBox="1"/>
          <p:nvPr/>
        </p:nvSpPr>
        <p:spPr>
          <a:xfrm>
            <a:off x="511692" y="4910681"/>
            <a:ext cx="10752656"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9. Adding more solvent to the solution so there is a smaller mass of solute per unit volume (or reducing the mass of solute).</a:t>
            </a:r>
            <a:endParaRPr lang="en-US" sz="2400" b="1" baseline="30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331703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1131550" cy="3631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Prior Knowledge Review: Concentration</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how many particles there are in 1 mole of a substance. </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Calculate the M</a:t>
            </a:r>
            <a:r>
              <a:rPr lang="en-GB" sz="2400" baseline="-25000" dirty="0">
                <a:solidFill>
                  <a:schemeClr val="dk1"/>
                </a:solidFill>
                <a:latin typeface="Century Gothic"/>
                <a:ea typeface="Century Gothic"/>
                <a:cs typeface="Century Gothic"/>
                <a:sym typeface="Century Gothic"/>
              </a:rPr>
              <a:t>r</a:t>
            </a:r>
            <a:r>
              <a:rPr lang="en-GB" sz="2400" dirty="0">
                <a:solidFill>
                  <a:schemeClr val="dk1"/>
                </a:solidFill>
                <a:latin typeface="Century Gothic"/>
                <a:ea typeface="Century Gothic"/>
                <a:cs typeface="Century Gothic"/>
                <a:sym typeface="Century Gothic"/>
              </a:rPr>
              <a:t> of calcium carbonate (CaCO</a:t>
            </a:r>
            <a:r>
              <a:rPr lang="en-GB" sz="2400" baseline="-25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 Ca=40, C=12, O=16</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number of moles in 200 g of calcium carbonate.</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mass of 0.75 moles of calcium carbonate.</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p:txBody>
      </p:sp>
      <p:pic>
        <p:nvPicPr>
          <p:cNvPr id="3" name="Picture 2" descr="Icon&#10;&#10;Description automatically generated">
            <a:extLst>
              <a:ext uri="{FF2B5EF4-FFF2-40B4-BE49-F238E27FC236}">
                <a16:creationId xmlns:a16="http://schemas.microsoft.com/office/drawing/2014/main" id="{DC456C9F-0601-A8FB-98E8-9820AE1A99F2}"/>
              </a:ext>
            </a:extLst>
          </p:cNvPr>
          <p:cNvPicPr>
            <a:picLocks noChangeAspect="1"/>
          </p:cNvPicPr>
          <p:nvPr/>
        </p:nvPicPr>
        <p:blipFill>
          <a:blip r:embed="rId3"/>
          <a:stretch>
            <a:fillRect/>
          </a:stretch>
        </p:blipFill>
        <p:spPr>
          <a:xfrm>
            <a:off x="10449457" y="5754628"/>
            <a:ext cx="1145669" cy="547730"/>
          </a:xfrm>
          <a:prstGeom prst="rect">
            <a:avLst/>
          </a:prstGeom>
        </p:spPr>
      </p:pic>
      <p:pic>
        <p:nvPicPr>
          <p:cNvPr id="2" name="Picture 1" descr="A picture containing icon&#10;&#10;Description automatically generated">
            <a:extLst>
              <a:ext uri="{FF2B5EF4-FFF2-40B4-BE49-F238E27FC236}">
                <a16:creationId xmlns:a16="http://schemas.microsoft.com/office/drawing/2014/main" id="{6C2845BB-FB44-7AAD-725E-173B4FE089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0349" y="3674321"/>
            <a:ext cx="2380488" cy="2682240"/>
          </a:xfrm>
          <a:prstGeom prst="rect">
            <a:avLst/>
          </a:prstGeom>
        </p:spPr>
      </p:pic>
      <p:cxnSp>
        <p:nvCxnSpPr>
          <p:cNvPr id="4" name="Straight Arrow Connector 3">
            <a:extLst>
              <a:ext uri="{FF2B5EF4-FFF2-40B4-BE49-F238E27FC236}">
                <a16:creationId xmlns:a16="http://schemas.microsoft.com/office/drawing/2014/main" id="{B8BF157F-91F6-D61F-0D82-E4EED7F94C00}"/>
              </a:ext>
            </a:extLst>
          </p:cNvPr>
          <p:cNvCxnSpPr/>
          <p:nvPr/>
        </p:nvCxnSpPr>
        <p:spPr>
          <a:xfrm>
            <a:off x="7712580" y="4406402"/>
            <a:ext cx="0" cy="1180067"/>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DA04AC5-AF05-0A4C-0672-719FC4295BAE}"/>
              </a:ext>
            </a:extLst>
          </p:cNvPr>
          <p:cNvCxnSpPr>
            <a:cxnSpLocks/>
          </p:cNvCxnSpPr>
          <p:nvPr/>
        </p:nvCxnSpPr>
        <p:spPr>
          <a:xfrm>
            <a:off x="7882827" y="5743473"/>
            <a:ext cx="1157766" cy="777532"/>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BA1037D-EB1A-6753-3E14-258C96EF488C}"/>
              </a:ext>
            </a:extLst>
          </p:cNvPr>
          <p:cNvCxnSpPr>
            <a:cxnSpLocks/>
          </p:cNvCxnSpPr>
          <p:nvPr/>
        </p:nvCxnSpPr>
        <p:spPr>
          <a:xfrm flipH="1">
            <a:off x="7850349" y="3607916"/>
            <a:ext cx="1076435" cy="59696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A385681-2E73-B85A-B5F6-9B8C37E02ED8}"/>
              </a:ext>
            </a:extLst>
          </p:cNvPr>
          <p:cNvSpPr txBox="1"/>
          <p:nvPr/>
        </p:nvSpPr>
        <p:spPr>
          <a:xfrm>
            <a:off x="7712580" y="6145114"/>
            <a:ext cx="872355" cy="369332"/>
          </a:xfrm>
          <a:prstGeom prst="rect">
            <a:avLst/>
          </a:prstGeom>
          <a:noFill/>
        </p:spPr>
        <p:txBody>
          <a:bodyPr wrap="none" rtlCol="0">
            <a:spAutoFit/>
          </a:bodyPr>
          <a:lstStyle/>
          <a:p>
            <a:r>
              <a:rPr lang="en-GB" b="1">
                <a:solidFill>
                  <a:schemeClr val="accent1"/>
                </a:solidFill>
                <a:latin typeface="Century Gothic" panose="020B0502020202020204" pitchFamily="34" charset="0"/>
              </a:rPr>
              <a:t>20 cm</a:t>
            </a:r>
          </a:p>
        </p:txBody>
      </p:sp>
      <p:sp>
        <p:nvSpPr>
          <p:cNvPr id="9" name="TextBox 8">
            <a:extLst>
              <a:ext uri="{FF2B5EF4-FFF2-40B4-BE49-F238E27FC236}">
                <a16:creationId xmlns:a16="http://schemas.microsoft.com/office/drawing/2014/main" id="{FD5A1768-72B4-3345-A57C-25F57BFFB275}"/>
              </a:ext>
            </a:extLst>
          </p:cNvPr>
          <p:cNvSpPr txBox="1"/>
          <p:nvPr/>
        </p:nvSpPr>
        <p:spPr>
          <a:xfrm>
            <a:off x="6818400" y="4888696"/>
            <a:ext cx="872355" cy="369332"/>
          </a:xfrm>
          <a:prstGeom prst="rect">
            <a:avLst/>
          </a:prstGeom>
          <a:noFill/>
        </p:spPr>
        <p:txBody>
          <a:bodyPr wrap="none" rtlCol="0">
            <a:spAutoFit/>
          </a:bodyPr>
          <a:lstStyle/>
          <a:p>
            <a:r>
              <a:rPr lang="en-GB" b="1">
                <a:solidFill>
                  <a:schemeClr val="accent1"/>
                </a:solidFill>
                <a:latin typeface="Century Gothic" panose="020B0502020202020204" pitchFamily="34" charset="0"/>
              </a:rPr>
              <a:t>15 cm</a:t>
            </a:r>
          </a:p>
        </p:txBody>
      </p:sp>
      <p:sp>
        <p:nvSpPr>
          <p:cNvPr id="10" name="TextBox 9">
            <a:extLst>
              <a:ext uri="{FF2B5EF4-FFF2-40B4-BE49-F238E27FC236}">
                <a16:creationId xmlns:a16="http://schemas.microsoft.com/office/drawing/2014/main" id="{506EF8F5-08CE-806F-2103-5F5C6415FD0C}"/>
              </a:ext>
            </a:extLst>
          </p:cNvPr>
          <p:cNvSpPr txBox="1"/>
          <p:nvPr/>
        </p:nvSpPr>
        <p:spPr>
          <a:xfrm>
            <a:off x="7589355" y="3542203"/>
            <a:ext cx="872355" cy="369332"/>
          </a:xfrm>
          <a:prstGeom prst="rect">
            <a:avLst/>
          </a:prstGeom>
          <a:noFill/>
        </p:spPr>
        <p:txBody>
          <a:bodyPr wrap="none" rtlCol="0">
            <a:spAutoFit/>
          </a:bodyPr>
          <a:lstStyle/>
          <a:p>
            <a:r>
              <a:rPr lang="en-GB" b="1">
                <a:solidFill>
                  <a:schemeClr val="accent1"/>
                </a:solidFill>
                <a:latin typeface="Century Gothic" panose="020B0502020202020204" pitchFamily="34" charset="0"/>
              </a:rPr>
              <a:t>25 cm</a:t>
            </a:r>
          </a:p>
        </p:txBody>
      </p:sp>
      <p:sp>
        <p:nvSpPr>
          <p:cNvPr id="12" name="TextBox 11">
            <a:extLst>
              <a:ext uri="{FF2B5EF4-FFF2-40B4-BE49-F238E27FC236}">
                <a16:creationId xmlns:a16="http://schemas.microsoft.com/office/drawing/2014/main" id="{3C802F7E-3BDC-29DF-FAF3-F9A1F08B6D0E}"/>
              </a:ext>
            </a:extLst>
          </p:cNvPr>
          <p:cNvSpPr txBox="1"/>
          <p:nvPr/>
        </p:nvSpPr>
        <p:spPr>
          <a:xfrm>
            <a:off x="427007" y="4092128"/>
            <a:ext cx="6370607" cy="1200329"/>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State the unit of mass (in chemistry).</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Calculate the volume of this box.</a:t>
            </a:r>
            <a:endParaRPr lang="en-US" sz="2400" baseline="300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Convert this to dm</a:t>
            </a:r>
            <a:r>
              <a:rPr lang="en-US" sz="2400" baseline="30000" dirty="0">
                <a:solidFill>
                  <a:schemeClr val="dk1"/>
                </a:solidFill>
                <a:latin typeface="Century Gothic"/>
                <a:ea typeface="Century Gothic"/>
                <a:cs typeface="Century Gothic"/>
                <a:sym typeface="Century Gothic"/>
              </a:rPr>
              <a:t>3</a:t>
            </a:r>
            <a:r>
              <a:rPr lang="en-US" sz="2400" dirty="0">
                <a:solidFill>
                  <a:schemeClr val="dk1"/>
                </a:solidFill>
                <a:latin typeface="Century Gothic"/>
                <a:ea typeface="Century Gothic"/>
                <a:cs typeface="Century Gothic"/>
                <a:sym typeface="Century Gothic"/>
              </a:rPr>
              <a:t>.</a:t>
            </a:r>
            <a:endParaRPr lang="en-US" sz="2400" baseline="300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330400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924CE-6985-FDF3-563A-60793D7A547E}"/>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FC5BBB9-8C50-974A-308B-7B94534407AF}"/>
                  </a:ext>
                </a:extLst>
              </p:cNvPr>
              <p:cNvSpPr txBox="1"/>
              <p:nvPr/>
            </p:nvSpPr>
            <p:spPr>
              <a:xfrm>
                <a:off x="430696" y="827848"/>
                <a:ext cx="6135756" cy="1388842"/>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10a.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𝟒𝟎</m:t>
                          </m:r>
                        </m:num>
                        <m:den>
                          <m:r>
                            <a:rPr lang="en-GB" sz="2000" b="1" i="0" smtClean="0">
                              <a:solidFill>
                                <a:schemeClr val="accent1"/>
                              </a:solidFill>
                              <a:latin typeface="Cambria Math" panose="02040503050406030204" pitchFamily="18" charset="0"/>
                            </a:rPr>
                            <m:t>𝟑𝟓𝟎</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𝟏𝟏</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𝐝𝐦𝟑</m:t>
                      </m:r>
                    </m:oMath>
                  </m:oMathPara>
                </a14:m>
                <a:endParaRPr lang="en-GB" sz="2000" baseline="30000" dirty="0">
                  <a:latin typeface="Century Gothic" panose="020B0502020202020204" pitchFamily="34" charset="0"/>
                </a:endParaRPr>
              </a:p>
            </p:txBody>
          </p:sp>
        </mc:Choice>
        <mc:Fallback xmlns="">
          <p:sp>
            <p:nvSpPr>
              <p:cNvPr id="5" name="TextBox 4">
                <a:extLst>
                  <a:ext uri="{FF2B5EF4-FFF2-40B4-BE49-F238E27FC236}">
                    <a16:creationId xmlns:a16="http://schemas.microsoft.com/office/drawing/2014/main" id="{4FC5BBB9-8C50-974A-308B-7B94534407AF}"/>
                  </a:ext>
                </a:extLst>
              </p:cNvPr>
              <p:cNvSpPr txBox="1">
                <a:spLocks noRot="1" noChangeAspect="1" noMove="1" noResize="1" noEditPoints="1" noAdjustHandles="1" noChangeArrowheads="1" noChangeShapeType="1" noTextEdit="1"/>
              </p:cNvSpPr>
              <p:nvPr/>
            </p:nvSpPr>
            <p:spPr>
              <a:xfrm>
                <a:off x="430696" y="827848"/>
                <a:ext cx="6135756" cy="1388842"/>
              </a:xfrm>
              <a:prstGeom prst="rect">
                <a:avLst/>
              </a:prstGeom>
              <a:blipFill>
                <a:blip r:embed="rId2"/>
                <a:stretch>
                  <a:fillRect l="-1242" t="-909" b="-45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CB5828E-6DC9-8DD2-D4A4-F09213A6166F}"/>
                  </a:ext>
                </a:extLst>
              </p:cNvPr>
              <p:cNvSpPr txBox="1"/>
              <p:nvPr/>
            </p:nvSpPr>
            <p:spPr>
              <a:xfrm>
                <a:off x="490331" y="2504248"/>
                <a:ext cx="6135756" cy="1408271"/>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10b.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𝟏𝟎𝟎</m:t>
                          </m:r>
                        </m:num>
                        <m:den>
                          <m:r>
                            <a:rPr lang="en-GB" sz="2000" b="1" i="0" smtClean="0">
                              <a:solidFill>
                                <a:schemeClr val="accent1"/>
                              </a:solidFill>
                              <a:latin typeface="Cambria Math" panose="02040503050406030204" pitchFamily="18" charset="0"/>
                            </a:rPr>
                            <m:t>𝟕𝟕</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𝟑𝟎</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𝐝𝐦𝟑</m:t>
                      </m:r>
                    </m:oMath>
                  </m:oMathPara>
                </a14:m>
                <a:endParaRPr lang="en-GB" sz="2000" baseline="30000" dirty="0">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2CB5828E-6DC9-8DD2-D4A4-F09213A6166F}"/>
                  </a:ext>
                </a:extLst>
              </p:cNvPr>
              <p:cNvSpPr txBox="1">
                <a:spLocks noRot="1" noChangeAspect="1" noMove="1" noResize="1" noEditPoints="1" noAdjustHandles="1" noChangeArrowheads="1" noChangeShapeType="1" noTextEdit="1"/>
              </p:cNvSpPr>
              <p:nvPr/>
            </p:nvSpPr>
            <p:spPr>
              <a:xfrm>
                <a:off x="490331" y="2504248"/>
                <a:ext cx="6135756" cy="1408271"/>
              </a:xfrm>
              <a:prstGeom prst="rect">
                <a:avLst/>
              </a:prstGeom>
              <a:blipFill>
                <a:blip r:embed="rId3"/>
                <a:stretch>
                  <a:fillRect l="-1033" t="-893" b="-26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CD1E13-3DD4-88CF-0690-BFCC45AEA63B}"/>
                  </a:ext>
                </a:extLst>
              </p:cNvPr>
              <p:cNvSpPr txBox="1"/>
              <p:nvPr/>
            </p:nvSpPr>
            <p:spPr>
              <a:xfrm>
                <a:off x="503583" y="4372804"/>
                <a:ext cx="6135756" cy="1408271"/>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10c.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𝟎𝟖</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𝟎𝟐</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𝟒</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𝐝𝐦𝟑</m:t>
                      </m:r>
                    </m:oMath>
                  </m:oMathPara>
                </a14:m>
                <a:endParaRPr lang="en-GB" sz="2000" baseline="30000" dirty="0">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C4CD1E13-3DD4-88CF-0690-BFCC45AEA63B}"/>
                  </a:ext>
                </a:extLst>
              </p:cNvPr>
              <p:cNvSpPr txBox="1">
                <a:spLocks noRot="1" noChangeAspect="1" noMove="1" noResize="1" noEditPoints="1" noAdjustHandles="1" noChangeArrowheads="1" noChangeShapeType="1" noTextEdit="1"/>
              </p:cNvSpPr>
              <p:nvPr/>
            </p:nvSpPr>
            <p:spPr>
              <a:xfrm>
                <a:off x="503583" y="4372804"/>
                <a:ext cx="6135756" cy="1408271"/>
              </a:xfrm>
              <a:prstGeom prst="rect">
                <a:avLst/>
              </a:prstGeom>
              <a:blipFill>
                <a:blip r:embed="rId4"/>
                <a:stretch>
                  <a:fillRect l="-1033" t="-893" b="-26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19C7D16-F8A1-8BC3-26D2-B566D62CB5AF}"/>
                  </a:ext>
                </a:extLst>
              </p:cNvPr>
              <p:cNvSpPr txBox="1"/>
              <p:nvPr/>
            </p:nvSpPr>
            <p:spPr>
              <a:xfrm>
                <a:off x="5526157" y="754961"/>
                <a:ext cx="6135756" cy="1388842"/>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10d.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𝟗𝟎</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𝟕𝟖</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𝟏𝟏𝟓</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𝟑𝟖</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𝐝𝐦𝟑</m:t>
                      </m:r>
                    </m:oMath>
                  </m:oMathPara>
                </a14:m>
                <a:endParaRPr lang="en-GB" sz="2000" baseline="30000" dirty="0">
                  <a:latin typeface="Century Gothic" panose="020B0502020202020204" pitchFamily="34" charset="0"/>
                </a:endParaRPr>
              </a:p>
            </p:txBody>
          </p:sp>
        </mc:Choice>
        <mc:Fallback xmlns="">
          <p:sp>
            <p:nvSpPr>
              <p:cNvPr id="8" name="TextBox 7">
                <a:extLst>
                  <a:ext uri="{FF2B5EF4-FFF2-40B4-BE49-F238E27FC236}">
                    <a16:creationId xmlns:a16="http://schemas.microsoft.com/office/drawing/2014/main" id="{D19C7D16-F8A1-8BC3-26D2-B566D62CB5AF}"/>
                  </a:ext>
                </a:extLst>
              </p:cNvPr>
              <p:cNvSpPr txBox="1">
                <a:spLocks noRot="1" noChangeAspect="1" noMove="1" noResize="1" noEditPoints="1" noAdjustHandles="1" noChangeArrowheads="1" noChangeShapeType="1" noTextEdit="1"/>
              </p:cNvSpPr>
              <p:nvPr/>
            </p:nvSpPr>
            <p:spPr>
              <a:xfrm>
                <a:off x="5526157" y="754961"/>
                <a:ext cx="6135756" cy="1388842"/>
              </a:xfrm>
              <a:prstGeom prst="rect">
                <a:avLst/>
              </a:prstGeom>
              <a:blipFill>
                <a:blip r:embed="rId5"/>
                <a:stretch>
                  <a:fillRect l="-1033" b="-45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6B93AA-8D92-63A3-5985-0480F5A6B742}"/>
                  </a:ext>
                </a:extLst>
              </p:cNvPr>
              <p:cNvSpPr txBox="1"/>
              <p:nvPr/>
            </p:nvSpPr>
            <p:spPr>
              <a:xfrm>
                <a:off x="5526157" y="2490996"/>
                <a:ext cx="6135756" cy="1408271"/>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11.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𝟑𝟐</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𝟒</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𝟖𝟏</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𝐝𝐦𝟑</m:t>
                      </m:r>
                    </m:oMath>
                  </m:oMathPara>
                </a14:m>
                <a:endParaRPr lang="en-GB" sz="2000" baseline="30000" dirty="0">
                  <a:latin typeface="Century Gothic" panose="020B0502020202020204" pitchFamily="34" charset="0"/>
                </a:endParaRPr>
              </a:p>
            </p:txBody>
          </p:sp>
        </mc:Choice>
        <mc:Fallback xmlns="">
          <p:sp>
            <p:nvSpPr>
              <p:cNvPr id="9" name="TextBox 8">
                <a:extLst>
                  <a:ext uri="{FF2B5EF4-FFF2-40B4-BE49-F238E27FC236}">
                    <a16:creationId xmlns:a16="http://schemas.microsoft.com/office/drawing/2014/main" id="{966B93AA-8D92-63A3-5985-0480F5A6B742}"/>
                  </a:ext>
                </a:extLst>
              </p:cNvPr>
              <p:cNvSpPr txBox="1">
                <a:spLocks noRot="1" noChangeAspect="1" noMove="1" noResize="1" noEditPoints="1" noAdjustHandles="1" noChangeArrowheads="1" noChangeShapeType="1" noTextEdit="1"/>
              </p:cNvSpPr>
              <p:nvPr/>
            </p:nvSpPr>
            <p:spPr>
              <a:xfrm>
                <a:off x="5526157" y="2490996"/>
                <a:ext cx="6135756" cy="1408271"/>
              </a:xfrm>
              <a:prstGeom prst="rect">
                <a:avLst/>
              </a:prstGeom>
              <a:blipFill>
                <a:blip r:embed="rId6"/>
                <a:stretch>
                  <a:fillRect l="-1033" t="-893" b="-35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C9E1D84-4A7B-0CC7-B94D-2799B936CF92}"/>
                  </a:ext>
                </a:extLst>
              </p:cNvPr>
              <p:cNvSpPr txBox="1"/>
              <p:nvPr/>
            </p:nvSpPr>
            <p:spPr>
              <a:xfrm>
                <a:off x="5512905" y="4346300"/>
                <a:ext cx="6135756" cy="1408271"/>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12.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𝟐𝟓</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𝟕𝟓</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𝟑𝟑</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𝟑𝟑</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𝐝𝐦𝟑</m:t>
                      </m:r>
                    </m:oMath>
                  </m:oMathPara>
                </a14:m>
                <a:endParaRPr lang="en-GB" sz="2000" baseline="30000" dirty="0">
                  <a:latin typeface="Century Gothic" panose="020B0502020202020204" pitchFamily="34" charset="0"/>
                </a:endParaRPr>
              </a:p>
            </p:txBody>
          </p:sp>
        </mc:Choice>
        <mc:Fallback xmlns="">
          <p:sp>
            <p:nvSpPr>
              <p:cNvPr id="10" name="TextBox 9">
                <a:extLst>
                  <a:ext uri="{FF2B5EF4-FFF2-40B4-BE49-F238E27FC236}">
                    <a16:creationId xmlns:a16="http://schemas.microsoft.com/office/drawing/2014/main" id="{8C9E1D84-4A7B-0CC7-B94D-2799B936CF92}"/>
                  </a:ext>
                </a:extLst>
              </p:cNvPr>
              <p:cNvSpPr txBox="1">
                <a:spLocks noRot="1" noChangeAspect="1" noMove="1" noResize="1" noEditPoints="1" noAdjustHandles="1" noChangeArrowheads="1" noChangeShapeType="1" noTextEdit="1"/>
              </p:cNvSpPr>
              <p:nvPr/>
            </p:nvSpPr>
            <p:spPr>
              <a:xfrm>
                <a:off x="5512905" y="4346300"/>
                <a:ext cx="6135756" cy="1408271"/>
              </a:xfrm>
              <a:prstGeom prst="rect">
                <a:avLst/>
              </a:prstGeom>
              <a:blipFill>
                <a:blip r:embed="rId7"/>
                <a:stretch>
                  <a:fillRect l="-825" t="-893" b="-3571"/>
                </a:stretch>
              </a:blipFill>
            </p:spPr>
            <p:txBody>
              <a:bodyPr/>
              <a:lstStyle/>
              <a:p>
                <a:r>
                  <a:rPr lang="en-GB">
                    <a:noFill/>
                  </a:rPr>
                  <a:t> </a:t>
                </a:r>
              </a:p>
            </p:txBody>
          </p:sp>
        </mc:Fallback>
      </mc:AlternateContent>
    </p:spTree>
    <p:extLst>
      <p:ext uri="{BB962C8B-B14F-4D97-AF65-F5344CB8AC3E}">
        <p14:creationId xmlns:p14="http://schemas.microsoft.com/office/powerpoint/2010/main" val="339989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E7FEA-6EA4-D9A0-C75C-287232BFB531}"/>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EF17EF6-7128-D97C-D114-D182425C8AC0}"/>
                  </a:ext>
                </a:extLst>
              </p:cNvPr>
              <p:cNvSpPr txBox="1"/>
              <p:nvPr/>
            </p:nvSpPr>
            <p:spPr>
              <a:xfrm>
                <a:off x="430696" y="827848"/>
                <a:ext cx="3783495" cy="1335045"/>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13a.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𝟐</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𝟎</m:t>
                          </m:r>
                          <m:r>
                            <a:rPr lang="en-GB" sz="2000" b="1" i="1"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𝟎𝟐𝟓</m:t>
                          </m:r>
                          <m:r>
                            <a:rPr lang="en-GB" sz="2000" b="1" i="1" smtClean="0">
                              <a:solidFill>
                                <a:schemeClr val="accent1"/>
                              </a:solidFill>
                              <a:latin typeface="Cambria Math" panose="02040503050406030204" pitchFamily="18" charset="0"/>
                            </a:rPr>
                            <m:t> </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𝟎𝟓𝟖</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aseline="30000" dirty="0">
                  <a:latin typeface="Century Gothic" panose="020B0502020202020204" pitchFamily="34" charset="0"/>
                </a:endParaRPr>
              </a:p>
            </p:txBody>
          </p:sp>
        </mc:Choice>
        <mc:Fallback xmlns="">
          <p:sp>
            <p:nvSpPr>
              <p:cNvPr id="3" name="TextBox 2">
                <a:extLst>
                  <a:ext uri="{FF2B5EF4-FFF2-40B4-BE49-F238E27FC236}">
                    <a16:creationId xmlns:a16="http://schemas.microsoft.com/office/drawing/2014/main" id="{DEF17EF6-7128-D97C-D114-D182425C8AC0}"/>
                  </a:ext>
                </a:extLst>
              </p:cNvPr>
              <p:cNvSpPr txBox="1">
                <a:spLocks noRot="1" noChangeAspect="1" noMove="1" noResize="1" noEditPoints="1" noAdjustHandles="1" noChangeArrowheads="1" noChangeShapeType="1" noTextEdit="1"/>
              </p:cNvSpPr>
              <p:nvPr/>
            </p:nvSpPr>
            <p:spPr>
              <a:xfrm>
                <a:off x="430696" y="827848"/>
                <a:ext cx="3783495" cy="1335045"/>
              </a:xfrm>
              <a:prstGeom prst="rect">
                <a:avLst/>
              </a:prstGeom>
              <a:blipFill>
                <a:blip r:embed="rId2"/>
                <a:stretch>
                  <a:fillRect l="-2013" t="-943" b="-47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67FF6B6-E533-DDB3-D8AE-4FF6BDF82C1C}"/>
                  </a:ext>
                </a:extLst>
              </p:cNvPr>
              <p:cNvSpPr txBox="1"/>
              <p:nvPr/>
            </p:nvSpPr>
            <p:spPr>
              <a:xfrm>
                <a:off x="437322" y="2265710"/>
                <a:ext cx="3783495" cy="1335045"/>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13b.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𝟕𝟏</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𝟐𝟓</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𝟏𝟕</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𝟕𝟓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aseline="30000" dirty="0">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A67FF6B6-E533-DDB3-D8AE-4FF6BDF82C1C}"/>
                  </a:ext>
                </a:extLst>
              </p:cNvPr>
              <p:cNvSpPr txBox="1">
                <a:spLocks noRot="1" noChangeAspect="1" noMove="1" noResize="1" noEditPoints="1" noAdjustHandles="1" noChangeArrowheads="1" noChangeShapeType="1" noTextEdit="1"/>
              </p:cNvSpPr>
              <p:nvPr/>
            </p:nvSpPr>
            <p:spPr>
              <a:xfrm>
                <a:off x="437322" y="2265710"/>
                <a:ext cx="3783495" cy="1335045"/>
              </a:xfrm>
              <a:prstGeom prst="rect">
                <a:avLst/>
              </a:prstGeom>
              <a:blipFill>
                <a:blip r:embed="rId3"/>
                <a:stretch>
                  <a:fillRect l="-1672" t="-943" b="-47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C6518FE-9C80-D4AC-5EED-10B194AC6DC3}"/>
                  </a:ext>
                </a:extLst>
              </p:cNvPr>
              <p:cNvSpPr txBox="1"/>
              <p:nvPr/>
            </p:nvSpPr>
            <p:spPr>
              <a:xfrm>
                <a:off x="437322" y="3776457"/>
                <a:ext cx="3783495" cy="1335045"/>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13c.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𝟔𝟏</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1" smtClean="0">
                              <a:solidFill>
                                <a:schemeClr val="accent1"/>
                              </a:solidFill>
                              <a:latin typeface="Cambria Math" panose="02040503050406030204" pitchFamily="18" charset="0"/>
                            </a:rPr>
                            <m:t>𝟐</m:t>
                          </m:r>
                          <m:r>
                            <a:rPr lang="en-GB" sz="2000" b="1" i="1"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𝟑</m:t>
                          </m:r>
                          <m:r>
                            <a:rPr lang="en-GB" sz="2000" b="1" i="1" smtClean="0">
                              <a:solidFill>
                                <a:schemeClr val="accent1"/>
                              </a:solidFill>
                              <a:latin typeface="Cambria Math" panose="02040503050406030204" pitchFamily="18" charset="0"/>
                            </a:rPr>
                            <m:t> </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𝟏𝟒𝟎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aseline="30000" dirty="0">
                  <a:latin typeface="Century Gothic" panose="020B0502020202020204" pitchFamily="34" charset="0"/>
                </a:endParaRPr>
              </a:p>
            </p:txBody>
          </p:sp>
        </mc:Choice>
        <mc:Fallback xmlns="">
          <p:sp>
            <p:nvSpPr>
              <p:cNvPr id="5" name="TextBox 4">
                <a:extLst>
                  <a:ext uri="{FF2B5EF4-FFF2-40B4-BE49-F238E27FC236}">
                    <a16:creationId xmlns:a16="http://schemas.microsoft.com/office/drawing/2014/main" id="{7C6518FE-9C80-D4AC-5EED-10B194AC6DC3}"/>
                  </a:ext>
                </a:extLst>
              </p:cNvPr>
              <p:cNvSpPr txBox="1">
                <a:spLocks noRot="1" noChangeAspect="1" noMove="1" noResize="1" noEditPoints="1" noAdjustHandles="1" noChangeArrowheads="1" noChangeShapeType="1" noTextEdit="1"/>
              </p:cNvSpPr>
              <p:nvPr/>
            </p:nvSpPr>
            <p:spPr>
              <a:xfrm>
                <a:off x="437322" y="3776457"/>
                <a:ext cx="3783495" cy="1335045"/>
              </a:xfrm>
              <a:prstGeom prst="rect">
                <a:avLst/>
              </a:prstGeom>
              <a:blipFill>
                <a:blip r:embed="rId4"/>
                <a:stretch>
                  <a:fillRect l="-1672" t="-943" b="-47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EA41BC2-486A-E626-885F-82996CEC2B82}"/>
                  </a:ext>
                </a:extLst>
              </p:cNvPr>
              <p:cNvSpPr txBox="1"/>
              <p:nvPr/>
            </p:nvSpPr>
            <p:spPr>
              <a:xfrm>
                <a:off x="463826" y="5324173"/>
                <a:ext cx="3783495" cy="1335045"/>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14.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𝟒𝟎𝟎</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𝟖</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𝟑𝟐𝟎</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aseline="30000" dirty="0">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FEA41BC2-486A-E626-885F-82996CEC2B82}"/>
                  </a:ext>
                </a:extLst>
              </p:cNvPr>
              <p:cNvSpPr txBox="1">
                <a:spLocks noRot="1" noChangeAspect="1" noMove="1" noResize="1" noEditPoints="1" noAdjustHandles="1" noChangeArrowheads="1" noChangeShapeType="1" noTextEdit="1"/>
              </p:cNvSpPr>
              <p:nvPr/>
            </p:nvSpPr>
            <p:spPr>
              <a:xfrm>
                <a:off x="463826" y="5324173"/>
                <a:ext cx="3783495" cy="1335045"/>
              </a:xfrm>
              <a:prstGeom prst="rect">
                <a:avLst/>
              </a:prstGeom>
              <a:blipFill>
                <a:blip r:embed="rId5"/>
                <a:stretch>
                  <a:fillRect l="-1672" t="-943" b="-47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61CDC69-E12D-6B7D-90A3-2E107964ACA1}"/>
                  </a:ext>
                </a:extLst>
              </p:cNvPr>
              <p:cNvSpPr txBox="1"/>
              <p:nvPr/>
            </p:nvSpPr>
            <p:spPr>
              <a:xfrm>
                <a:off x="5738191" y="264630"/>
                <a:ext cx="3783495" cy="1408334"/>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15a.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𝟑𝟒</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𝟖𝟑</m:t>
                          </m:r>
                        </m:num>
                        <m:den>
                          <m:r>
                            <a:rPr lang="en-GB" sz="2000" b="1" i="0" smtClean="0">
                              <a:solidFill>
                                <a:schemeClr val="accent1"/>
                              </a:solidFill>
                              <a:latin typeface="Cambria Math" panose="02040503050406030204" pitchFamily="18" charset="0"/>
                            </a:rPr>
                            <m:t>𝐯𝐨𝐥𝐮𝐦𝐞</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𝐕𝐨𝐥𝐮𝐦𝐞</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𝟒𝟒</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𝐝𝐦𝟑</m:t>
                      </m:r>
                    </m:oMath>
                  </m:oMathPara>
                </a14:m>
                <a:endParaRPr lang="en-GB" sz="2000" baseline="30000" dirty="0">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A61CDC69-E12D-6B7D-90A3-2E107964ACA1}"/>
                  </a:ext>
                </a:extLst>
              </p:cNvPr>
              <p:cNvSpPr txBox="1">
                <a:spLocks noRot="1" noChangeAspect="1" noMove="1" noResize="1" noEditPoints="1" noAdjustHandles="1" noChangeArrowheads="1" noChangeShapeType="1" noTextEdit="1"/>
              </p:cNvSpPr>
              <p:nvPr/>
            </p:nvSpPr>
            <p:spPr>
              <a:xfrm>
                <a:off x="5738191" y="264630"/>
                <a:ext cx="3783495" cy="1408334"/>
              </a:xfrm>
              <a:prstGeom prst="rect">
                <a:avLst/>
              </a:prstGeom>
              <a:blipFill>
                <a:blip r:embed="rId6"/>
                <a:stretch>
                  <a:fillRect l="-1672" b="-26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F471C21-A66E-823D-7B3E-DC4CE8EF083D}"/>
                  </a:ext>
                </a:extLst>
              </p:cNvPr>
              <p:cNvSpPr txBox="1"/>
              <p:nvPr/>
            </p:nvSpPr>
            <p:spPr>
              <a:xfrm>
                <a:off x="5718313" y="1782005"/>
                <a:ext cx="3783495" cy="1381660"/>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15b.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𝟖𝟑</m:t>
                          </m:r>
                        </m:num>
                        <m:den>
                          <m:r>
                            <a:rPr lang="en-GB" sz="2000" b="1" i="0" smtClean="0">
                              <a:solidFill>
                                <a:schemeClr val="accent1"/>
                              </a:solidFill>
                              <a:latin typeface="Cambria Math" panose="02040503050406030204" pitchFamily="18" charset="0"/>
                            </a:rPr>
                            <m:t>𝐯𝐨𝐥𝐮𝐦𝐞</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𝐕𝐨𝐥𝐮𝐦𝐞</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𝟖𝟑𝟎</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𝐝𝐦𝟑</m:t>
                      </m:r>
                    </m:oMath>
                  </m:oMathPara>
                </a14:m>
                <a:endParaRPr lang="en-GB" sz="2000" baseline="30000" dirty="0">
                  <a:latin typeface="Century Gothic" panose="020B0502020202020204" pitchFamily="34" charset="0"/>
                </a:endParaRPr>
              </a:p>
            </p:txBody>
          </p:sp>
        </mc:Choice>
        <mc:Fallback xmlns="">
          <p:sp>
            <p:nvSpPr>
              <p:cNvPr id="8" name="TextBox 7">
                <a:extLst>
                  <a:ext uri="{FF2B5EF4-FFF2-40B4-BE49-F238E27FC236}">
                    <a16:creationId xmlns:a16="http://schemas.microsoft.com/office/drawing/2014/main" id="{9F471C21-A66E-823D-7B3E-DC4CE8EF083D}"/>
                  </a:ext>
                </a:extLst>
              </p:cNvPr>
              <p:cNvSpPr txBox="1">
                <a:spLocks noRot="1" noChangeAspect="1" noMove="1" noResize="1" noEditPoints="1" noAdjustHandles="1" noChangeArrowheads="1" noChangeShapeType="1" noTextEdit="1"/>
              </p:cNvSpPr>
              <p:nvPr/>
            </p:nvSpPr>
            <p:spPr>
              <a:xfrm>
                <a:off x="5718313" y="1782005"/>
                <a:ext cx="3783495" cy="1381660"/>
              </a:xfrm>
              <a:prstGeom prst="rect">
                <a:avLst/>
              </a:prstGeom>
              <a:blipFill>
                <a:blip r:embed="rId7"/>
                <a:stretch>
                  <a:fillRect l="-1672" t="-909" b="-45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48A7A96-877A-3EEA-7FF1-E80A51D4B5B1}"/>
                  </a:ext>
                </a:extLst>
              </p:cNvPr>
              <p:cNvSpPr txBox="1"/>
              <p:nvPr/>
            </p:nvSpPr>
            <p:spPr>
              <a:xfrm>
                <a:off x="5718313" y="3345760"/>
                <a:ext cx="3783495" cy="1408334"/>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15c.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𝟖𝟑</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𝟖𝟑</m:t>
                          </m:r>
                        </m:num>
                        <m:den>
                          <m:r>
                            <a:rPr lang="en-GB" sz="2000" b="1" i="0" smtClean="0">
                              <a:solidFill>
                                <a:schemeClr val="accent1"/>
                              </a:solidFill>
                              <a:latin typeface="Cambria Math" panose="02040503050406030204" pitchFamily="18" charset="0"/>
                            </a:rPr>
                            <m:t>𝐯𝐨𝐥𝐮𝐦𝐞</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𝐕𝐨𝐥𝐮𝐦𝐞</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𝐝𝐦𝟑</m:t>
                      </m:r>
                    </m:oMath>
                  </m:oMathPara>
                </a14:m>
                <a:endParaRPr lang="en-GB" sz="2000" baseline="30000" dirty="0">
                  <a:latin typeface="Century Gothic" panose="020B0502020202020204" pitchFamily="34" charset="0"/>
                </a:endParaRPr>
              </a:p>
            </p:txBody>
          </p:sp>
        </mc:Choice>
        <mc:Fallback xmlns="">
          <p:sp>
            <p:nvSpPr>
              <p:cNvPr id="9" name="TextBox 8">
                <a:extLst>
                  <a:ext uri="{FF2B5EF4-FFF2-40B4-BE49-F238E27FC236}">
                    <a16:creationId xmlns:a16="http://schemas.microsoft.com/office/drawing/2014/main" id="{E48A7A96-877A-3EEA-7FF1-E80A51D4B5B1}"/>
                  </a:ext>
                </a:extLst>
              </p:cNvPr>
              <p:cNvSpPr txBox="1">
                <a:spLocks noRot="1" noChangeAspect="1" noMove="1" noResize="1" noEditPoints="1" noAdjustHandles="1" noChangeArrowheads="1" noChangeShapeType="1" noTextEdit="1"/>
              </p:cNvSpPr>
              <p:nvPr/>
            </p:nvSpPr>
            <p:spPr>
              <a:xfrm>
                <a:off x="5718313" y="3345760"/>
                <a:ext cx="3783495" cy="1408334"/>
              </a:xfrm>
              <a:prstGeom prst="rect">
                <a:avLst/>
              </a:prstGeom>
              <a:blipFill>
                <a:blip r:embed="rId8"/>
                <a:stretch>
                  <a:fillRect l="-1672" b="-26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1914633-BEE2-70D0-60E3-9E73D0C8A83A}"/>
                  </a:ext>
                </a:extLst>
              </p:cNvPr>
              <p:cNvSpPr txBox="1"/>
              <p:nvPr/>
            </p:nvSpPr>
            <p:spPr>
              <a:xfrm>
                <a:off x="5751444" y="5128178"/>
                <a:ext cx="3783495" cy="1408334"/>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15d.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𝟕𝟗</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𝟖𝟑</m:t>
                          </m:r>
                        </m:num>
                        <m:den>
                          <m:r>
                            <a:rPr lang="en-GB" sz="2000" b="1" i="0" smtClean="0">
                              <a:solidFill>
                                <a:schemeClr val="accent1"/>
                              </a:solidFill>
                              <a:latin typeface="Cambria Math" panose="02040503050406030204" pitchFamily="18" charset="0"/>
                            </a:rPr>
                            <m:t>𝐯𝐨𝐥𝐮𝐦𝐞</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𝐕𝐨𝐥𝐮𝐦𝐞</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𝐝𝐦𝟑</m:t>
                      </m:r>
                    </m:oMath>
                  </m:oMathPara>
                </a14:m>
                <a:endParaRPr lang="en-GB" sz="2000" baseline="30000" dirty="0">
                  <a:latin typeface="Century Gothic" panose="020B0502020202020204" pitchFamily="34" charset="0"/>
                </a:endParaRPr>
              </a:p>
            </p:txBody>
          </p:sp>
        </mc:Choice>
        <mc:Fallback xmlns="">
          <p:sp>
            <p:nvSpPr>
              <p:cNvPr id="10" name="TextBox 9">
                <a:extLst>
                  <a:ext uri="{FF2B5EF4-FFF2-40B4-BE49-F238E27FC236}">
                    <a16:creationId xmlns:a16="http://schemas.microsoft.com/office/drawing/2014/main" id="{F1914633-BEE2-70D0-60E3-9E73D0C8A83A}"/>
                  </a:ext>
                </a:extLst>
              </p:cNvPr>
              <p:cNvSpPr txBox="1">
                <a:spLocks noRot="1" noChangeAspect="1" noMove="1" noResize="1" noEditPoints="1" noAdjustHandles="1" noChangeArrowheads="1" noChangeShapeType="1" noTextEdit="1"/>
              </p:cNvSpPr>
              <p:nvPr/>
            </p:nvSpPr>
            <p:spPr>
              <a:xfrm>
                <a:off x="5751444" y="5128178"/>
                <a:ext cx="3783495" cy="1408334"/>
              </a:xfrm>
              <a:prstGeom prst="rect">
                <a:avLst/>
              </a:prstGeom>
              <a:blipFill>
                <a:blip r:embed="rId9"/>
                <a:stretch>
                  <a:fillRect l="-1672" b="-2679"/>
                </a:stretch>
              </a:blipFill>
            </p:spPr>
            <p:txBody>
              <a:bodyPr/>
              <a:lstStyle/>
              <a:p>
                <a:r>
                  <a:rPr lang="en-GB">
                    <a:noFill/>
                  </a:rPr>
                  <a:t> </a:t>
                </a:r>
              </a:p>
            </p:txBody>
          </p:sp>
        </mc:Fallback>
      </mc:AlternateContent>
    </p:spTree>
    <p:extLst>
      <p:ext uri="{BB962C8B-B14F-4D97-AF65-F5344CB8AC3E}">
        <p14:creationId xmlns:p14="http://schemas.microsoft.com/office/powerpoint/2010/main" val="176328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64A29-4389-550D-5831-F6E6F167210B}"/>
              </a:ext>
            </a:extLst>
          </p:cNvPr>
          <p:cNvSpPr>
            <a:spLocks noGrp="1"/>
          </p:cNvSpPr>
          <p:nvPr>
            <p:ph type="title"/>
          </p:nvPr>
        </p:nvSpPr>
        <p:spPr/>
        <p:txBody>
          <a:bodyPr/>
          <a:lstStyle/>
          <a:p>
            <a:r>
              <a:rPr lang="en-GB" sz="2000" dirty="0">
                <a:latin typeface="Century Gothic" panose="020B0502020202020204" pitchFamily="34" charset="0"/>
              </a:rPr>
              <a:t>Answers</a:t>
            </a:r>
          </a:p>
        </p:txBody>
      </p:sp>
      <p:sp>
        <p:nvSpPr>
          <p:cNvPr id="3" name="TextBox 2">
            <a:extLst>
              <a:ext uri="{FF2B5EF4-FFF2-40B4-BE49-F238E27FC236}">
                <a16:creationId xmlns:a16="http://schemas.microsoft.com/office/drawing/2014/main" id="{A023FF09-B878-FBC6-D246-DD287E4BD878}"/>
              </a:ext>
            </a:extLst>
          </p:cNvPr>
          <p:cNvSpPr txBox="1"/>
          <p:nvPr/>
        </p:nvSpPr>
        <p:spPr>
          <a:xfrm>
            <a:off x="445431" y="895273"/>
            <a:ext cx="5014465"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16a. (12x6)+(1x12)+(16x6) = 180</a:t>
            </a:r>
            <a:endParaRPr lang="en-US" sz="2000" b="1" baseline="30000" dirty="0">
              <a:solidFill>
                <a:schemeClr val="accent1"/>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76A75E8-2071-E08D-0825-59D443EA0187}"/>
                  </a:ext>
                </a:extLst>
              </p:cNvPr>
              <p:cNvSpPr txBox="1"/>
              <p:nvPr/>
            </p:nvSpPr>
            <p:spPr>
              <a:xfrm>
                <a:off x="490331" y="1523587"/>
                <a:ext cx="5618921" cy="1458604"/>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16b. </a:t>
                </a:r>
                <a14:m>
                  <m:oMath xmlns:m="http://schemas.openxmlformats.org/officeDocument/2006/math">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𝐛𝐲</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𝐦𝐚𝐬𝐬</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𝐞𝐥𝐞𝐦𝐞𝐧𝐭</m:t>
                        </m:r>
                      </m:num>
                      <m:den>
                        <m:r>
                          <a:rPr lang="en-GB" sz="2000" b="1" i="0" smtClean="0">
                            <a:solidFill>
                              <a:schemeClr val="accent1"/>
                            </a:solidFill>
                            <a:latin typeface="Cambria Math" panose="02040503050406030204" pitchFamily="18" charset="0"/>
                          </a:rPr>
                          <m:t>𝐦𝐚𝐬𝐬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𝐜𝐨𝐦𝐩𝐨𝐮𝐧𝐝</m:t>
                        </m:r>
                      </m:den>
                    </m:f>
                    <m:r>
                      <a:rPr lang="en-GB" sz="2000" b="1" i="0" smtClean="0">
                        <a:solidFill>
                          <a:schemeClr val="accent1"/>
                        </a:solidFill>
                        <a:latin typeface="Cambria Math" panose="02040503050406030204" pitchFamily="18" charset="0"/>
                      </a:rPr>
                      <m:t> </m:t>
                    </m:r>
                    <m:r>
                      <a:rPr lang="en-GB" sz="2000" b="1" i="1" smtClean="0">
                        <a:solidFill>
                          <a:schemeClr val="accent1"/>
                        </a:solidFill>
                        <a:latin typeface="Cambria Math" panose="02040503050406030204" pitchFamily="18" charset="0"/>
                        <a:ea typeface="Cambria Math" panose="02040503050406030204" pitchFamily="18" charset="0"/>
                      </a:rPr>
                      <m:t>×</m:t>
                    </m:r>
                    <m:r>
                      <a:rPr lang="en-GB" sz="2000" b="1" i="1" smtClean="0">
                        <a:solidFill>
                          <a:schemeClr val="accent1"/>
                        </a:solidFill>
                        <a:latin typeface="Cambria Math" panose="02040503050406030204" pitchFamily="18" charset="0"/>
                        <a:ea typeface="Cambria Math" panose="02040503050406030204" pitchFamily="18" charset="0"/>
                      </a:rPr>
                      <m:t>𝟏𝟎𝟎</m:t>
                    </m:r>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𝐛𝐲</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𝐦𝐚𝐬𝐬</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𝟏𝟐</m:t>
                          </m:r>
                          <m:r>
                            <a:rPr lang="en-GB" sz="2000" b="1" i="1" smtClean="0">
                              <a:solidFill>
                                <a:schemeClr val="accent1"/>
                              </a:solidFill>
                              <a:latin typeface="Cambria Math" panose="02040503050406030204" pitchFamily="18" charset="0"/>
                              <a:ea typeface="Cambria Math" panose="02040503050406030204" pitchFamily="18" charset="0"/>
                            </a:rPr>
                            <m:t>×</m:t>
                          </m:r>
                          <m:r>
                            <a:rPr lang="en-GB" sz="2000" b="1" i="0" smtClean="0">
                              <a:solidFill>
                                <a:schemeClr val="accent1"/>
                              </a:solidFill>
                              <a:latin typeface="Cambria Math" panose="02040503050406030204" pitchFamily="18" charset="0"/>
                              <a:ea typeface="Cambria Math" panose="02040503050406030204" pitchFamily="18" charset="0"/>
                            </a:rPr>
                            <m:t>𝟔</m:t>
                          </m:r>
                          <m:r>
                            <a:rPr lang="en-GB" sz="2000" b="1" i="0" smtClean="0">
                              <a:solidFill>
                                <a:schemeClr val="accent1"/>
                              </a:solidFill>
                              <a:latin typeface="Cambria Math" panose="02040503050406030204" pitchFamily="18" charset="0"/>
                              <a:ea typeface="Cambria Math" panose="02040503050406030204" pitchFamily="18" charset="0"/>
                            </a:rPr>
                            <m:t>)</m:t>
                          </m:r>
                        </m:num>
                        <m:den>
                          <m:r>
                            <a:rPr lang="en-GB" sz="2000" b="1" i="0" smtClean="0">
                              <a:solidFill>
                                <a:schemeClr val="accent1"/>
                              </a:solidFill>
                              <a:latin typeface="Cambria Math" panose="02040503050406030204" pitchFamily="18" charset="0"/>
                            </a:rPr>
                            <m:t>𝟏𝟖𝟎</m:t>
                          </m:r>
                        </m:den>
                      </m:f>
                      <m:r>
                        <a:rPr lang="en-GB" sz="2000" b="1" i="0" smtClean="0">
                          <a:solidFill>
                            <a:schemeClr val="accent1"/>
                          </a:solidFill>
                          <a:latin typeface="Cambria Math" panose="02040503050406030204" pitchFamily="18" charset="0"/>
                        </a:rPr>
                        <m:t> </m:t>
                      </m:r>
                      <m:r>
                        <a:rPr lang="en-GB" sz="2000" b="1" i="1" smtClean="0">
                          <a:solidFill>
                            <a:schemeClr val="accent1"/>
                          </a:solidFill>
                          <a:latin typeface="Cambria Math" panose="02040503050406030204" pitchFamily="18" charset="0"/>
                          <a:ea typeface="Cambria Math" panose="02040503050406030204" pitchFamily="18" charset="0"/>
                        </a:rPr>
                        <m:t>×</m:t>
                      </m:r>
                      <m:r>
                        <a:rPr lang="en-GB" sz="2000" b="1" i="1" smtClean="0">
                          <a:solidFill>
                            <a:schemeClr val="accent1"/>
                          </a:solidFill>
                          <a:latin typeface="Cambria Math" panose="02040503050406030204" pitchFamily="18" charset="0"/>
                          <a:ea typeface="Cambria Math" panose="02040503050406030204" pitchFamily="18" charset="0"/>
                        </a:rPr>
                        <m:t>𝟏𝟎𝟎</m:t>
                      </m:r>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𝐛𝐲</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𝐦𝐚𝐬𝐬</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𝟒𝟎</m:t>
                      </m:r>
                      <m:r>
                        <a:rPr lang="en-GB" sz="2000" b="1" i="0" smtClean="0">
                          <a:solidFill>
                            <a:schemeClr val="accent1"/>
                          </a:solidFill>
                          <a:latin typeface="Cambria Math" panose="02040503050406030204" pitchFamily="18" charset="0"/>
                        </a:rPr>
                        <m:t> %</m:t>
                      </m:r>
                    </m:oMath>
                  </m:oMathPara>
                </a14:m>
                <a:endParaRPr lang="en-GB" sz="2000" baseline="30000" dirty="0">
                  <a:latin typeface="Century Gothic" panose="020B0502020202020204" pitchFamily="34" charset="0"/>
                </a:endParaRPr>
              </a:p>
            </p:txBody>
          </p:sp>
        </mc:Choice>
        <mc:Fallback xmlns="">
          <p:sp>
            <p:nvSpPr>
              <p:cNvPr id="5" name="TextBox 4">
                <a:extLst>
                  <a:ext uri="{FF2B5EF4-FFF2-40B4-BE49-F238E27FC236}">
                    <a16:creationId xmlns:a16="http://schemas.microsoft.com/office/drawing/2014/main" id="{B76A75E8-2071-E08D-0825-59D443EA0187}"/>
                  </a:ext>
                </a:extLst>
              </p:cNvPr>
              <p:cNvSpPr txBox="1">
                <a:spLocks noRot="1" noChangeAspect="1" noMove="1" noResize="1" noEditPoints="1" noAdjustHandles="1" noChangeArrowheads="1" noChangeShapeType="1" noTextEdit="1"/>
              </p:cNvSpPr>
              <p:nvPr/>
            </p:nvSpPr>
            <p:spPr>
              <a:xfrm>
                <a:off x="490331" y="1523587"/>
                <a:ext cx="5618921" cy="1458604"/>
              </a:xfrm>
              <a:prstGeom prst="rect">
                <a:avLst/>
              </a:prstGeom>
              <a:blipFill>
                <a:blip r:embed="rId2"/>
                <a:stretch>
                  <a:fillRect l="-1129" b="-6087"/>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1AF05B44-4BD1-0BB2-8D94-9D4EF512F4CF}"/>
              </a:ext>
            </a:extLst>
          </p:cNvPr>
          <p:cNvSpPr txBox="1"/>
          <p:nvPr/>
        </p:nvSpPr>
        <p:spPr>
          <a:xfrm>
            <a:off x="505065" y="3141517"/>
            <a:ext cx="4968083"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16c. Starch</a:t>
            </a:r>
            <a:endParaRPr lang="en-US" sz="2000" b="1" baseline="30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AFD7C09C-58CD-2E59-B58F-F8F9EB4F69F0}"/>
              </a:ext>
            </a:extLst>
          </p:cNvPr>
          <p:cNvSpPr txBox="1"/>
          <p:nvPr/>
        </p:nvSpPr>
        <p:spPr>
          <a:xfrm>
            <a:off x="518318" y="3711360"/>
            <a:ext cx="5193369"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16d. Amylase (carbohydrase)</a:t>
            </a:r>
            <a:endParaRPr lang="en-US" sz="2000" b="1" baseline="30000" dirty="0">
              <a:solidFill>
                <a:schemeClr val="accent1"/>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81EBC73-7271-19D1-0852-2E4690899AD3}"/>
                  </a:ext>
                </a:extLst>
              </p:cNvPr>
              <p:cNvSpPr txBox="1"/>
              <p:nvPr/>
            </p:nvSpPr>
            <p:spPr>
              <a:xfrm>
                <a:off x="530088" y="4412561"/>
                <a:ext cx="6135756" cy="1408271"/>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16e.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𝟑𝟎</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𝟑𝟐</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𝟗𝟑</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𝟕𝟓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𝐝𝐦𝟑</m:t>
                      </m:r>
                    </m:oMath>
                  </m:oMathPara>
                </a14:m>
                <a:endParaRPr lang="en-GB" sz="2000" baseline="30000" dirty="0">
                  <a:latin typeface="Century Gothic" panose="020B0502020202020204" pitchFamily="34" charset="0"/>
                </a:endParaRPr>
              </a:p>
            </p:txBody>
          </p:sp>
        </mc:Choice>
        <mc:Fallback xmlns="">
          <p:sp>
            <p:nvSpPr>
              <p:cNvPr id="8" name="TextBox 7">
                <a:extLst>
                  <a:ext uri="{FF2B5EF4-FFF2-40B4-BE49-F238E27FC236}">
                    <a16:creationId xmlns:a16="http://schemas.microsoft.com/office/drawing/2014/main" id="{981EBC73-7271-19D1-0852-2E4690899AD3}"/>
                  </a:ext>
                </a:extLst>
              </p:cNvPr>
              <p:cNvSpPr txBox="1">
                <a:spLocks noRot="1" noChangeAspect="1" noMove="1" noResize="1" noEditPoints="1" noAdjustHandles="1" noChangeArrowheads="1" noChangeShapeType="1" noTextEdit="1"/>
              </p:cNvSpPr>
              <p:nvPr/>
            </p:nvSpPr>
            <p:spPr>
              <a:xfrm>
                <a:off x="530088" y="4412561"/>
                <a:ext cx="6135756" cy="1408271"/>
              </a:xfrm>
              <a:prstGeom prst="rect">
                <a:avLst/>
              </a:prstGeom>
              <a:blipFill>
                <a:blip r:embed="rId3"/>
                <a:stretch>
                  <a:fillRect l="-1033" b="-26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4DEC4A-E536-DA19-2C14-05C7F4337D3D}"/>
                  </a:ext>
                </a:extLst>
              </p:cNvPr>
              <p:cNvSpPr txBox="1"/>
              <p:nvPr/>
            </p:nvSpPr>
            <p:spPr>
              <a:xfrm>
                <a:off x="6188766" y="370648"/>
                <a:ext cx="4916556" cy="2079031"/>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16f. </a:t>
                </a:r>
                <a14:m>
                  <m:oMath xmlns:m="http://schemas.openxmlformats.org/officeDocument/2006/math">
                    <m:r>
                      <a:rPr lang="en-GB" sz="2000" b="1" i="0" smtClean="0">
                        <a:solidFill>
                          <a:schemeClr val="accent1"/>
                        </a:solidFill>
                        <a:latin typeface="Cambria Math" panose="02040503050406030204" pitchFamily="18" charset="0"/>
                        <a:ea typeface="Cambria Math" panose="02040503050406030204" pitchFamily="18" charset="0"/>
                      </a:rPr>
                      <m:t>𝟓𝟎</m:t>
                    </m:r>
                    <m:r>
                      <a:rPr lang="en-GB" sz="2000" b="1" i="0" smtClean="0">
                        <a:solidFill>
                          <a:schemeClr val="accent1"/>
                        </a:solidFill>
                        <a:latin typeface="Cambria Math" panose="02040503050406030204" pitchFamily="18" charset="0"/>
                        <a:ea typeface="Cambria Math" panose="02040503050406030204" pitchFamily="18" charset="0"/>
                      </a:rPr>
                      <m:t> </m:t>
                    </m:r>
                    <m:r>
                      <a:rPr lang="en-GB" sz="2000" b="1" i="0" smtClean="0">
                        <a:solidFill>
                          <a:schemeClr val="accent1"/>
                        </a:solidFill>
                        <a:latin typeface="Cambria Math" panose="02040503050406030204" pitchFamily="18" charset="0"/>
                        <a:ea typeface="Cambria Math" panose="02040503050406030204" pitchFamily="18" charset="0"/>
                      </a:rPr>
                      <m:t>𝛍</m:t>
                    </m:r>
                    <m:r>
                      <a:rPr lang="en-GB" sz="2000" b="1" i="0" smtClean="0">
                        <a:solidFill>
                          <a:schemeClr val="accent1"/>
                        </a:solidFill>
                        <a:latin typeface="Cambria Math" panose="02040503050406030204" pitchFamily="18" charset="0"/>
                        <a:ea typeface="Cambria Math" panose="02040503050406030204" pitchFamily="18" charset="0"/>
                      </a:rPr>
                      <m:t>𝐠</m:t>
                    </m:r>
                    <m:r>
                      <a:rPr lang="en-GB" sz="2000" b="1" i="0" smtClean="0">
                        <a:solidFill>
                          <a:schemeClr val="accent1"/>
                        </a:solidFill>
                        <a:latin typeface="Cambria Math" panose="02040503050406030204" pitchFamily="18" charset="0"/>
                        <a:ea typeface="Cambria Math" panose="02040503050406030204" pitchFamily="18" charset="0"/>
                      </a:rPr>
                      <m:t>=</m:t>
                    </m:r>
                    <m:r>
                      <a:rPr lang="en-GB" sz="2000" b="1" i="0" smtClean="0">
                        <a:solidFill>
                          <a:schemeClr val="accent1"/>
                        </a:solidFill>
                        <a:latin typeface="Cambria Math" panose="02040503050406030204" pitchFamily="18" charset="0"/>
                        <a:ea typeface="Cambria Math" panose="02040503050406030204" pitchFamily="18" charset="0"/>
                      </a:rPr>
                      <m:t>𝟓</m:t>
                    </m:r>
                    <m:r>
                      <a:rPr lang="en-GB" sz="2000" b="1" i="0" smtClean="0">
                        <a:solidFill>
                          <a:schemeClr val="accent1"/>
                        </a:solidFill>
                        <a:latin typeface="Cambria Math" panose="02040503050406030204" pitchFamily="18" charset="0"/>
                        <a:ea typeface="Cambria Math" panose="02040503050406030204" pitchFamily="18" charset="0"/>
                      </a:rPr>
                      <m:t> ×</m:t>
                    </m:r>
                    <m:sSup>
                      <m:sSupPr>
                        <m:ctrlPr>
                          <a:rPr lang="en-GB" sz="2000" b="1" i="1" smtClean="0">
                            <a:solidFill>
                              <a:schemeClr val="accent1"/>
                            </a:solidFill>
                            <a:latin typeface="Cambria Math" panose="02040503050406030204" pitchFamily="18" charset="0"/>
                            <a:ea typeface="Cambria Math" panose="02040503050406030204" pitchFamily="18" charset="0"/>
                          </a:rPr>
                        </m:ctrlPr>
                      </m:sSupPr>
                      <m:e>
                        <m:r>
                          <a:rPr lang="en-GB" sz="2000" b="1" i="0" smtClean="0">
                            <a:solidFill>
                              <a:schemeClr val="accent1"/>
                            </a:solidFill>
                            <a:latin typeface="Cambria Math" panose="02040503050406030204" pitchFamily="18" charset="0"/>
                            <a:ea typeface="Cambria Math" panose="02040503050406030204" pitchFamily="18" charset="0"/>
                          </a:rPr>
                          <m:t>𝟏𝟎</m:t>
                        </m:r>
                      </m:e>
                      <m:sup>
                        <m:r>
                          <a:rPr lang="en-GB" sz="2000" b="1" i="0" smtClean="0">
                            <a:solidFill>
                              <a:schemeClr val="accent1"/>
                            </a:solidFill>
                            <a:latin typeface="Cambria Math" panose="02040503050406030204" pitchFamily="18" charset="0"/>
                            <a:ea typeface="Cambria Math" panose="02040503050406030204" pitchFamily="18" charset="0"/>
                          </a:rPr>
                          <m:t>−</m:t>
                        </m:r>
                        <m:r>
                          <a:rPr lang="en-GB" sz="2000" b="1" i="0" smtClean="0">
                            <a:solidFill>
                              <a:schemeClr val="accent1"/>
                            </a:solidFill>
                            <a:latin typeface="Cambria Math" panose="02040503050406030204" pitchFamily="18" charset="0"/>
                            <a:ea typeface="Cambria Math" panose="02040503050406030204" pitchFamily="18" charset="0"/>
                          </a:rPr>
                          <m:t>𝟓</m:t>
                        </m:r>
                      </m:sup>
                    </m:sSup>
                    <m:r>
                      <a:rPr lang="en-GB" sz="2000" b="1" i="0" smtClean="0">
                        <a:solidFill>
                          <a:schemeClr val="accent1"/>
                        </a:solidFill>
                        <a:latin typeface="Cambria Math" panose="02040503050406030204" pitchFamily="18" charset="0"/>
                        <a:ea typeface="Cambria Math" panose="02040503050406030204" pitchFamily="18" charset="0"/>
                      </a:rPr>
                      <m:t>𝐠</m:t>
                    </m:r>
                    <m:r>
                      <a:rPr lang="en-GB" sz="2000" b="1" i="0" smtClean="0">
                        <a:solidFill>
                          <a:schemeClr val="accent1"/>
                        </a:solidFill>
                        <a:latin typeface="Cambria Math" panose="02040503050406030204" pitchFamily="18" charset="0"/>
                        <a:ea typeface="Cambria Math" panose="02040503050406030204" pitchFamily="18" charset="0"/>
                      </a:rPr>
                      <m:t> </m:t>
                    </m:r>
                  </m:oMath>
                </a14:m>
                <a:endParaRPr lang="en-GB" sz="2000" b="1" dirty="0">
                  <a:solidFill>
                    <a:schemeClr val="accent1"/>
                  </a:solidFill>
                  <a:latin typeface="Century Gothic" panose="020B0502020202020204" pitchFamily="34"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𝐂𝐨𝐧𝐜𝐞𝐧𝐭𝐫𝐚𝐭𝐢𝐨𝐧</m:t>
                      </m:r>
                      <m:r>
                        <a:rPr lang="en-GB" sz="2000" b="1">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𝐦𝐚𝐬𝐬</m:t>
                          </m:r>
                        </m:num>
                        <m:den>
                          <m:r>
                            <a:rPr lang="en-GB" sz="2000" b="1">
                              <a:solidFill>
                                <a:schemeClr val="accent1"/>
                              </a:solidFill>
                              <a:latin typeface="Cambria Math" panose="02040503050406030204" pitchFamily="18" charset="0"/>
                            </a:rPr>
                            <m:t>𝐯𝐨𝐥𝐮𝐦𝐞</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𝐂𝐨𝐧𝐜𝐞𝐧𝐭𝐫𝐚𝐭𝐢𝐨𝐧</m:t>
                      </m:r>
                      <m:r>
                        <a:rPr lang="en-GB" sz="2000" b="1">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ea typeface="Cambria Math" panose="02040503050406030204" pitchFamily="18" charset="0"/>
                            </a:rPr>
                            <m:t>𝟓</m:t>
                          </m:r>
                          <m:r>
                            <a:rPr lang="en-GB" sz="2000" b="1">
                              <a:solidFill>
                                <a:schemeClr val="accent1"/>
                              </a:solidFill>
                              <a:latin typeface="Cambria Math" panose="02040503050406030204" pitchFamily="18" charset="0"/>
                              <a:ea typeface="Cambria Math" panose="02040503050406030204" pitchFamily="18" charset="0"/>
                            </a:rPr>
                            <m:t> ×</m:t>
                          </m:r>
                          <m:sSup>
                            <m:sSupPr>
                              <m:ctrlPr>
                                <a:rPr lang="en-GB" sz="2000" b="1" i="1">
                                  <a:solidFill>
                                    <a:schemeClr val="accent1"/>
                                  </a:solidFill>
                                  <a:latin typeface="Cambria Math" panose="02040503050406030204" pitchFamily="18" charset="0"/>
                                  <a:ea typeface="Cambria Math" panose="02040503050406030204" pitchFamily="18" charset="0"/>
                                </a:rPr>
                              </m:ctrlPr>
                            </m:sSupPr>
                            <m:e>
                              <m:r>
                                <a:rPr lang="en-GB" sz="2000" b="1">
                                  <a:solidFill>
                                    <a:schemeClr val="accent1"/>
                                  </a:solidFill>
                                  <a:latin typeface="Cambria Math" panose="02040503050406030204" pitchFamily="18" charset="0"/>
                                  <a:ea typeface="Cambria Math" panose="02040503050406030204" pitchFamily="18" charset="0"/>
                                </a:rPr>
                                <m:t>𝟏𝟎</m:t>
                              </m:r>
                            </m:e>
                            <m:sup>
                              <m:r>
                                <a:rPr lang="en-GB" sz="2000" b="1">
                                  <a:solidFill>
                                    <a:schemeClr val="accent1"/>
                                  </a:solidFill>
                                  <a:latin typeface="Cambria Math" panose="02040503050406030204" pitchFamily="18" charset="0"/>
                                  <a:ea typeface="Cambria Math" panose="02040503050406030204" pitchFamily="18" charset="0"/>
                                </a:rPr>
                                <m:t>−</m:t>
                              </m:r>
                              <m:r>
                                <a:rPr lang="en-GB" sz="2000" b="1">
                                  <a:solidFill>
                                    <a:schemeClr val="accent1"/>
                                  </a:solidFill>
                                  <a:latin typeface="Cambria Math" panose="02040503050406030204" pitchFamily="18" charset="0"/>
                                  <a:ea typeface="Cambria Math" panose="02040503050406030204" pitchFamily="18" charset="0"/>
                                </a:rPr>
                                <m:t>𝟓</m:t>
                              </m:r>
                            </m:sup>
                          </m:sSup>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𝟎𝟐𝟓</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𝐂𝐨𝐧𝐜𝐞𝐧𝐭𝐫𝐚𝐭𝐢𝐨𝐧</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𝟎𝟎𝟐</m:t>
                      </m:r>
                      <m:r>
                        <a:rPr lang="en-GB" sz="2000" b="1" i="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𝐠</m:t>
                      </m:r>
                      <m:r>
                        <a:rPr lang="en-GB" sz="2000" b="1">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𝐝𝐦𝟑</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p:txBody>
          </p:sp>
        </mc:Choice>
        <mc:Fallback xmlns="">
          <p:sp>
            <p:nvSpPr>
              <p:cNvPr id="9" name="TextBox 8">
                <a:extLst>
                  <a:ext uri="{FF2B5EF4-FFF2-40B4-BE49-F238E27FC236}">
                    <a16:creationId xmlns:a16="http://schemas.microsoft.com/office/drawing/2014/main" id="{524DEC4A-E536-DA19-2C14-05C7F4337D3D}"/>
                  </a:ext>
                </a:extLst>
              </p:cNvPr>
              <p:cNvSpPr txBox="1">
                <a:spLocks noRot="1" noChangeAspect="1" noMove="1" noResize="1" noEditPoints="1" noAdjustHandles="1" noChangeArrowheads="1" noChangeShapeType="1" noTextEdit="1"/>
              </p:cNvSpPr>
              <p:nvPr/>
            </p:nvSpPr>
            <p:spPr>
              <a:xfrm>
                <a:off x="6188766" y="370648"/>
                <a:ext cx="4916556" cy="2079031"/>
              </a:xfrm>
              <a:prstGeom prst="rect">
                <a:avLst/>
              </a:prstGeom>
              <a:blipFill>
                <a:blip r:embed="rId4"/>
                <a:stretch>
                  <a:fillRect l="-1289" t="-1829"/>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BDC8C2D5-A577-E718-4EF5-194F6C70AAD2}"/>
              </a:ext>
            </a:extLst>
          </p:cNvPr>
          <p:cNvSpPr txBox="1"/>
          <p:nvPr/>
        </p:nvSpPr>
        <p:spPr>
          <a:xfrm>
            <a:off x="6183622" y="2485534"/>
            <a:ext cx="5193369" cy="1323439"/>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16g. The concentration of glucose in the small intestine is (46 875 times) higher than the concentration of glucose in the blood. </a:t>
            </a:r>
            <a:endParaRPr lang="en-US" sz="2000" b="1" baseline="30000" dirty="0">
              <a:solidFill>
                <a:schemeClr val="accent1"/>
              </a:solidFill>
              <a:latin typeface="Century Gothic" panose="020B0502020202020204" pitchFamily="34" charset="0"/>
            </a:endParaRPr>
          </a:p>
        </p:txBody>
      </p:sp>
      <p:sp>
        <p:nvSpPr>
          <p:cNvPr id="11" name="TextBox 10">
            <a:extLst>
              <a:ext uri="{FF2B5EF4-FFF2-40B4-BE49-F238E27FC236}">
                <a16:creationId xmlns:a16="http://schemas.microsoft.com/office/drawing/2014/main" id="{D83B2265-3276-2804-E617-1A098F386AF2}"/>
              </a:ext>
            </a:extLst>
          </p:cNvPr>
          <p:cNvSpPr txBox="1"/>
          <p:nvPr/>
        </p:nvSpPr>
        <p:spPr>
          <a:xfrm>
            <a:off x="6190248" y="3843882"/>
            <a:ext cx="5193369" cy="1323439"/>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16h. Glucose molecules will diffuse from the small intestine to the bloodstream, from an area of high concentration to an area of low concentration.</a:t>
            </a:r>
            <a:endParaRPr lang="en-US" sz="2000" b="1" baseline="30000" dirty="0">
              <a:solidFill>
                <a:schemeClr val="accent1"/>
              </a:solidFill>
              <a:latin typeface="Century Gothic" panose="020B0502020202020204" pitchFamily="34" charset="0"/>
            </a:endParaRPr>
          </a:p>
        </p:txBody>
      </p:sp>
      <p:sp>
        <p:nvSpPr>
          <p:cNvPr id="13" name="TextBox 12">
            <a:extLst>
              <a:ext uri="{FF2B5EF4-FFF2-40B4-BE49-F238E27FC236}">
                <a16:creationId xmlns:a16="http://schemas.microsoft.com/office/drawing/2014/main" id="{65284E65-F55C-BEBD-CB47-B6687CF3B8B5}"/>
              </a:ext>
            </a:extLst>
          </p:cNvPr>
          <p:cNvSpPr txBox="1"/>
          <p:nvPr/>
        </p:nvSpPr>
        <p:spPr>
          <a:xfrm>
            <a:off x="6183622" y="5226784"/>
            <a:ext cx="5438535" cy="1631216"/>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16h. </a:t>
            </a:r>
            <a:endParaRPr lang="en-US" sz="2000" b="1" baseline="30000"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Villi to increase surface area</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Microvilli to increase surface area</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Good blood supply to maintain concentration gradient</a:t>
            </a:r>
          </a:p>
        </p:txBody>
      </p:sp>
    </p:spTree>
    <p:extLst>
      <p:ext uri="{BB962C8B-B14F-4D97-AF65-F5344CB8AC3E}">
        <p14:creationId xmlns:p14="http://schemas.microsoft.com/office/powerpoint/2010/main" val="19331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482850" y="815568"/>
            <a:ext cx="11004300" cy="1569660"/>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Select the answer below which is equal to 0.05 dm</a:t>
            </a:r>
            <a:r>
              <a:rPr lang="en-GB" sz="2400" baseline="30000" dirty="0">
                <a:latin typeface="Century Gothic" panose="020B0502020202020204" pitchFamily="34" charset="0"/>
              </a:rPr>
              <a:t>3</a:t>
            </a:r>
            <a:r>
              <a:rPr lang="en-GB" sz="2400" dirty="0">
                <a:latin typeface="Century Gothic" panose="020B0502020202020204" pitchFamily="34" charset="0"/>
              </a:rPr>
              <a:t>.</a:t>
            </a:r>
          </a:p>
          <a:p>
            <a:pPr marL="914400" lvl="1" indent="-457200">
              <a:buFont typeface="Wingdings" pitchFamily="2" charset="2"/>
              <a:buChar char="q"/>
            </a:pPr>
            <a:r>
              <a:rPr lang="en-GB" sz="2400" dirty="0">
                <a:latin typeface="Century Gothic" panose="020B0502020202020204" pitchFamily="34" charset="0"/>
              </a:rPr>
              <a:t>A. 500 cm</a:t>
            </a:r>
            <a:r>
              <a:rPr lang="en-GB" sz="2400" baseline="30000" dirty="0">
                <a:latin typeface="Century Gothic" panose="020B0502020202020204" pitchFamily="34" charset="0"/>
              </a:rPr>
              <a:t>3</a:t>
            </a:r>
            <a:endParaRPr lang="en-GB" sz="24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50 cm</a:t>
            </a:r>
            <a:r>
              <a:rPr lang="en-GB" sz="2400" baseline="30000" dirty="0">
                <a:latin typeface="Century Gothic" panose="020B0502020202020204" pitchFamily="34" charset="0"/>
              </a:rPr>
              <a:t>3</a:t>
            </a:r>
            <a:endParaRPr lang="en-GB" sz="24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0.00005 cm</a:t>
            </a:r>
            <a:r>
              <a:rPr lang="en-GB" sz="2400" baseline="30000" dirty="0">
                <a:latin typeface="Century Gothic" panose="020B0502020202020204" pitchFamily="34" charset="0"/>
              </a:rPr>
              <a:t>3</a:t>
            </a:r>
            <a:endParaRPr lang="en-GB" sz="2400" dirty="0">
              <a:latin typeface="Century Gothic" panose="020B0502020202020204" pitchFamily="34" charset="0"/>
            </a:endParaRPr>
          </a:p>
        </p:txBody>
      </p:sp>
      <p:sp>
        <p:nvSpPr>
          <p:cNvPr id="4" name="TextBox 3">
            <a:extLst>
              <a:ext uri="{FF2B5EF4-FFF2-40B4-BE49-F238E27FC236}">
                <a16:creationId xmlns:a16="http://schemas.microsoft.com/office/drawing/2014/main" id="{49D9FD6F-2370-714D-B4BC-9DA02B16D063}"/>
              </a:ext>
            </a:extLst>
          </p:cNvPr>
          <p:cNvSpPr txBox="1"/>
          <p:nvPr/>
        </p:nvSpPr>
        <p:spPr>
          <a:xfrm>
            <a:off x="528849" y="2762126"/>
            <a:ext cx="11081904" cy="1938992"/>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10 g of a solute was used to make a solution with a volume of 25 dm</a:t>
            </a:r>
            <a:r>
              <a:rPr lang="en-GB" sz="2400" baseline="30000" dirty="0">
                <a:latin typeface="Century Gothic" panose="020B0502020202020204" pitchFamily="34" charset="0"/>
              </a:rPr>
              <a:t>3</a:t>
            </a:r>
            <a:r>
              <a:rPr lang="en-GB" sz="2400" dirty="0">
                <a:latin typeface="Century Gothic" panose="020B0502020202020204" pitchFamily="34" charset="0"/>
              </a:rPr>
              <a:t>. What was the concentration of the solution?</a:t>
            </a:r>
            <a:endParaRPr lang="en-GB" sz="2400" i="1"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A. 250 g/dm</a:t>
            </a:r>
            <a:r>
              <a:rPr lang="en-GB" sz="2400" baseline="30000" dirty="0">
                <a:latin typeface="Century Gothic" panose="020B0502020202020204" pitchFamily="34" charset="0"/>
              </a:rPr>
              <a:t>3</a:t>
            </a:r>
            <a:endParaRPr lang="en-GB" sz="24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0.4 g/dm</a:t>
            </a:r>
            <a:r>
              <a:rPr lang="en-GB" sz="2400" baseline="30000" dirty="0">
                <a:latin typeface="Century Gothic" panose="020B0502020202020204" pitchFamily="34" charset="0"/>
              </a:rPr>
              <a:t>3</a:t>
            </a:r>
            <a:endParaRPr lang="en-GB" sz="24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2.5 g/dm</a:t>
            </a:r>
            <a:r>
              <a:rPr lang="en-GB" sz="2400" baseline="30000" dirty="0">
                <a:latin typeface="Century Gothic" panose="020B0502020202020204" pitchFamily="34" charset="0"/>
              </a:rPr>
              <a:t>3</a:t>
            </a:r>
            <a:endParaRPr lang="en-GB" sz="2400" dirty="0">
              <a:latin typeface="Century Gothic" panose="020B0502020202020204" pitchFamily="34" charset="0"/>
            </a:endParaRPr>
          </a:p>
        </p:txBody>
      </p:sp>
      <p:sp>
        <p:nvSpPr>
          <p:cNvPr id="5" name="TextBox 4">
            <a:extLst>
              <a:ext uri="{FF2B5EF4-FFF2-40B4-BE49-F238E27FC236}">
                <a16:creationId xmlns:a16="http://schemas.microsoft.com/office/drawing/2014/main" id="{FA56AB9A-831D-8048-BB27-E49EAE012180}"/>
              </a:ext>
            </a:extLst>
          </p:cNvPr>
          <p:cNvSpPr txBox="1"/>
          <p:nvPr/>
        </p:nvSpPr>
        <p:spPr>
          <a:xfrm>
            <a:off x="543840" y="4919008"/>
            <a:ext cx="10833853" cy="1938992"/>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200 cm</a:t>
            </a:r>
            <a:r>
              <a:rPr lang="en-GB" sz="2400" baseline="30000" dirty="0">
                <a:latin typeface="Century Gothic" panose="020B0502020202020204" pitchFamily="34" charset="0"/>
              </a:rPr>
              <a:t>3</a:t>
            </a:r>
            <a:r>
              <a:rPr lang="en-GB" sz="2400" dirty="0">
                <a:latin typeface="Century Gothic" panose="020B0502020202020204" pitchFamily="34" charset="0"/>
              </a:rPr>
              <a:t> of a solution has a concentration of 25 g/cm3. What mass of solute was dissolved in it?</a:t>
            </a:r>
          </a:p>
          <a:p>
            <a:pPr marL="914400" lvl="1" indent="-457200">
              <a:buFont typeface="Wingdings" pitchFamily="2" charset="2"/>
              <a:buChar char="q"/>
            </a:pPr>
            <a:r>
              <a:rPr lang="en-GB" sz="2400" dirty="0">
                <a:latin typeface="Century Gothic" panose="020B0502020202020204" pitchFamily="34" charset="0"/>
              </a:rPr>
              <a:t>A. 5000 g</a:t>
            </a:r>
          </a:p>
          <a:p>
            <a:pPr marL="914400" lvl="1" indent="-457200">
              <a:buFont typeface="Wingdings" pitchFamily="2" charset="2"/>
              <a:buChar char="q"/>
            </a:pPr>
            <a:r>
              <a:rPr lang="en-GB" sz="2400" dirty="0">
                <a:latin typeface="Century Gothic" panose="020B0502020202020204" pitchFamily="34" charset="0"/>
              </a:rPr>
              <a:t>B. 125 g</a:t>
            </a:r>
          </a:p>
          <a:p>
            <a:pPr marL="914400" lvl="1" indent="-457200">
              <a:buFont typeface="Wingdings" pitchFamily="2" charset="2"/>
              <a:buChar char="q"/>
            </a:pPr>
            <a:r>
              <a:rPr lang="en-GB" sz="2400" dirty="0">
                <a:latin typeface="Century Gothic" panose="020B0502020202020204" pitchFamily="34" charset="0"/>
              </a:rPr>
              <a:t>C. 5 g</a:t>
            </a:r>
          </a:p>
        </p:txBody>
      </p:sp>
      <p:sp>
        <p:nvSpPr>
          <p:cNvPr id="6" name="TextBox 5">
            <a:extLst>
              <a:ext uri="{FF2B5EF4-FFF2-40B4-BE49-F238E27FC236}">
                <a16:creationId xmlns:a16="http://schemas.microsoft.com/office/drawing/2014/main" id="{414A8B36-6BDF-BE4B-8892-9B947E7C3878}"/>
              </a:ext>
            </a:extLst>
          </p:cNvPr>
          <p:cNvSpPr txBox="1"/>
          <p:nvPr/>
        </p:nvSpPr>
        <p:spPr>
          <a:xfrm>
            <a:off x="940093" y="1361193"/>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961428" y="3661887"/>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986732" y="6169139"/>
            <a:ext cx="523091" cy="646331"/>
          </a:xfrm>
          <a:prstGeom prst="rect">
            <a:avLst/>
          </a:prstGeom>
          <a:noFill/>
        </p:spPr>
        <p:txBody>
          <a:bodyPr wrap="squar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866700791"/>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C4.3.4</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2456035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1184760"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Prior Knowledge Review: Concentration</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i="0" u="none" strike="noStrike" cap="none" dirty="0">
                <a:solidFill>
                  <a:schemeClr val="dk1"/>
                </a:solidFill>
                <a:latin typeface="Century Gothic"/>
                <a:ea typeface="Century Gothic"/>
                <a:cs typeface="Century Gothic"/>
                <a:sym typeface="Century Gothic"/>
              </a:rPr>
              <a:t>Concentration is the mass of a solute per unit volume of a solution. </a:t>
            </a:r>
            <a:r>
              <a:rPr lang="en-GB" sz="2000" dirty="0">
                <a:solidFill>
                  <a:schemeClr val="dk1"/>
                </a:solidFill>
                <a:latin typeface="Century Gothic"/>
                <a:ea typeface="Century Gothic"/>
                <a:cs typeface="Century Gothic"/>
                <a:sym typeface="Century Gothic"/>
              </a:rPr>
              <a:t>W</a:t>
            </a:r>
            <a:r>
              <a:rPr lang="en-GB" sz="2000" i="0" u="none" strike="noStrike" cap="none" dirty="0">
                <a:solidFill>
                  <a:schemeClr val="dk1"/>
                </a:solidFill>
                <a:latin typeface="Century Gothic"/>
                <a:ea typeface="Century Gothic"/>
                <a:cs typeface="Century Gothic"/>
                <a:sym typeface="Century Gothic"/>
              </a:rPr>
              <a:t>hen sugar is dissolved in water, sugar is the solute, water is the solvent and the sugary water is the solution. The mass of sugar in the given volume of solution is its concentration, so the greater the mass of sugar that is dissolved in the solution, the more concentrated it is. We can calculate concentration in terms of mass per unit volume using the equation: concentration = mass/volume. </a:t>
            </a:r>
            <a:endParaRPr lang="en-GB" sz="20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endParaRPr lang="en-GB" sz="2400" dirty="0">
              <a:solidFill>
                <a:schemeClr val="dk1"/>
              </a:solidFill>
              <a:latin typeface="Century Gothic"/>
              <a:ea typeface="Century Gothic"/>
              <a:cs typeface="Century Gothic"/>
              <a:sym typeface="Century Gothic"/>
            </a:endParaRPr>
          </a:p>
        </p:txBody>
      </p:sp>
      <p:pic>
        <p:nvPicPr>
          <p:cNvPr id="3" name="Picture 2" descr="Icon&#10;&#10;Description automatically generated">
            <a:extLst>
              <a:ext uri="{FF2B5EF4-FFF2-40B4-BE49-F238E27FC236}">
                <a16:creationId xmlns:a16="http://schemas.microsoft.com/office/drawing/2014/main" id="{2F8DF38F-24AE-82C7-770B-41CA14016204}"/>
              </a:ext>
            </a:extLst>
          </p:cNvPr>
          <p:cNvPicPr>
            <a:picLocks noChangeAspect="1"/>
          </p:cNvPicPr>
          <p:nvPr/>
        </p:nvPicPr>
        <p:blipFill>
          <a:blip r:embed="rId3"/>
          <a:stretch>
            <a:fillRect/>
          </a:stretch>
        </p:blipFill>
        <p:spPr>
          <a:xfrm>
            <a:off x="10420881" y="5740340"/>
            <a:ext cx="1145669" cy="547730"/>
          </a:xfrm>
          <a:prstGeom prst="rect">
            <a:avLst/>
          </a:prstGeom>
        </p:spPr>
      </p:pic>
      <p:sp>
        <p:nvSpPr>
          <p:cNvPr id="4" name="TextBox 3">
            <a:extLst>
              <a:ext uri="{FF2B5EF4-FFF2-40B4-BE49-F238E27FC236}">
                <a16:creationId xmlns:a16="http://schemas.microsoft.com/office/drawing/2014/main" id="{B91102DD-A228-F327-C6D1-2906BA5F3FB3}"/>
              </a:ext>
            </a:extLst>
          </p:cNvPr>
          <p:cNvSpPr txBox="1"/>
          <p:nvPr/>
        </p:nvSpPr>
        <p:spPr>
          <a:xfrm>
            <a:off x="417784" y="4729766"/>
            <a:ext cx="8978463" cy="1631216"/>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Define concentration.</a:t>
            </a:r>
            <a:endParaRPr lang="en-GB"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Explain the difference between a solute and a solvent.</a:t>
            </a: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Describe the relationship between the mass of a solute that is dissolved in a solution and its concentration.</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State the equation that links concentration, mass and volume. </a:t>
            </a:r>
            <a:endParaRPr lang="en-GB" sz="2000" dirty="0"/>
          </a:p>
        </p:txBody>
      </p:sp>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DB64E-125E-A389-BE69-92C338491DC4}"/>
              </a:ext>
            </a:extLst>
          </p:cNvPr>
          <p:cNvPicPr>
            <a:picLocks noChangeAspect="1"/>
          </p:cNvPicPr>
          <p:nvPr/>
        </p:nvPicPr>
        <p:blipFill>
          <a:blip r:embed="rId3"/>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C4.3.4</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6960997" cy="430800"/>
          </a:xfrm>
        </p:spPr>
        <p:txBody>
          <a:bodyPr/>
          <a:lstStyle/>
          <a:p>
            <a:r>
              <a:rPr lang="en-US" dirty="0">
                <a:latin typeface="Century Gothic" panose="020B0502020202020204" pitchFamily="34" charset="0"/>
              </a:rPr>
              <a:t>Prior Knowledge Review: Concentration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03/02/2025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sp>
        <p:nvSpPr>
          <p:cNvPr id="10" name="TextBox 1">
            <a:extLst>
              <a:ext uri="{FF2B5EF4-FFF2-40B4-BE49-F238E27FC236}">
                <a16:creationId xmlns:a16="http://schemas.microsoft.com/office/drawing/2014/main" id="{29E40D1C-44AF-48D3-B0D3-718E1D46F2EB}"/>
              </a:ext>
            </a:extLst>
          </p:cNvPr>
          <p:cNvSpPr txBox="1"/>
          <p:nvPr/>
        </p:nvSpPr>
        <p:spPr>
          <a:xfrm>
            <a:off x="312639" y="4518898"/>
            <a:ext cx="11070064" cy="2369880"/>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4.3.2 (HT) </a:t>
            </a:r>
            <a:r>
              <a:rPr lang="en-US" sz="1600" dirty="0">
                <a:solidFill>
                  <a:srgbClr val="000000"/>
                </a:solidFill>
                <a:latin typeface="Century Gothic" panose="020B0502020202020204" pitchFamily="34" charset="0"/>
                <a:cs typeface="Arial"/>
                <a:sym typeface="Arial"/>
              </a:rPr>
              <a:t>Introducing the Mole</a:t>
            </a:r>
            <a:r>
              <a:rPr lang="en-US" b="1" dirty="0">
                <a:solidFill>
                  <a:srgbClr val="000000"/>
                </a:solidFill>
                <a:latin typeface="Century Gothic" panose="020B0502020202020204" pitchFamily="34" charset="0"/>
                <a:cs typeface="Arial"/>
                <a:sym typeface="Arial"/>
              </a:rPr>
              <a:t>	</a:t>
            </a:r>
            <a:endPar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4.3.3 (HT) </a:t>
            </a:r>
            <a:r>
              <a:rPr lang="en-US" sz="1600" dirty="0">
                <a:solidFill>
                  <a:srgbClr val="000000"/>
                </a:solidFill>
                <a:latin typeface="Century Gothic" panose="020B0502020202020204" pitchFamily="34" charset="0"/>
                <a:cs typeface="Arial"/>
                <a:sym typeface="Arial"/>
              </a:rPr>
              <a:t>Mole Calculations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b="1" dirty="0">
                <a:solidFill>
                  <a:srgbClr val="000000"/>
                </a:solidFill>
                <a:latin typeface="Century Gothic" panose="020B0502020202020204" pitchFamily="34" charset="0"/>
                <a:cs typeface="Arial"/>
                <a:sym typeface="Arial"/>
              </a:rPr>
              <a:t>C</a:t>
            </a: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4.3.4</a:t>
            </a:r>
            <a:r>
              <a:rPr kumimoji="0" lang="en-US" b="1" i="0" u="none" strike="noStrike" kern="1200" cap="none" spc="0" normalizeH="0" baseline="0" noProof="0" dirty="0">
                <a:ln>
                  <a:noFill/>
                </a:ln>
                <a:solidFill>
                  <a:srgbClr val="000000"/>
                </a:solidFill>
                <a:effectLst/>
                <a:uLnTx/>
                <a:uFillTx/>
                <a:latin typeface="Century Gothic"/>
                <a:cs typeface="Arial"/>
                <a:sym typeface="Arial"/>
              </a:rPr>
              <a:t> PKR: Concentration</a:t>
            </a:r>
            <a:endParaRPr lang="en-US" b="1"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4.3.5 TIF: Calculating Concentration</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TIF: Calculating an Unknown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4.3.7</a:t>
            </a:r>
            <a:r>
              <a:rPr lang="en-US" sz="1600" dirty="0">
                <a:solidFill>
                  <a:srgbClr val="000000"/>
                </a:solidFill>
                <a:latin typeface="Century Gothic" panose="020B0502020202020204" pitchFamily="34" charset="0"/>
                <a:cs typeface="Arial"/>
                <a:sym typeface="Arial"/>
              </a:rPr>
              <a:t> (HT) Amounts of Substances in Equations</a:t>
            </a: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4.3.8</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t>
            </a:r>
            <a:r>
              <a:rPr lang="en-US" sz="1600" dirty="0">
                <a:solidFill>
                  <a:srgbClr val="000000"/>
                </a:solidFill>
                <a:latin typeface="Century Gothic" panose="020B0502020202020204" pitchFamily="34" charset="0"/>
                <a:cs typeface="Arial"/>
                <a:sym typeface="Arial"/>
              </a:rPr>
              <a:t>(HT) Limiting Reactants</a:t>
            </a:r>
            <a:endParaRPr lang="en-US" sz="20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4.3.9</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PKR: Reactions of Acids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C4.3.10</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Acids, Alkalis and Neutralisation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C4.3.11</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C4.3.12</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 Analysis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C4.3.13</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t>
            </a:r>
            <a:r>
              <a:rPr lang="en-US" sz="1600" dirty="0">
                <a:solidFill>
                  <a:srgbClr val="000000"/>
                </a:solidFill>
                <a:latin typeface="Century Gothic" panose="020B0502020202020204" pitchFamily="34" charset="0"/>
                <a:cs typeface="Arial"/>
                <a:sym typeface="Arial"/>
              </a:rPr>
              <a:t>Titration Calculations</a:t>
            </a: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C4.3.14</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(HT) Strong and Weak Acids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C4.3.15 </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TIF: Volumes of Gases</a:t>
            </a:r>
          </a:p>
          <a:p>
            <a:pPr>
              <a:defRPr/>
            </a:pPr>
            <a:endParaRPr lang="en-US" sz="1600" dirty="0">
              <a:solidFill>
                <a:srgbClr val="000000"/>
              </a:solidFill>
              <a:latin typeface="Century Gothic" panose="020B0502020202020204" pitchFamily="34" charset="0"/>
              <a:cs typeface="Arial"/>
              <a:sym typeface="Arial"/>
            </a:endParaRPr>
          </a:p>
          <a:p>
            <a:pPr>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7617667" y="1996627"/>
            <a:ext cx="837234" cy="432292"/>
          </a:xfrm>
          <a:prstGeom prst="rect">
            <a:avLst/>
          </a:prstGeom>
        </p:spPr>
      </p:pic>
      <p:pic>
        <p:nvPicPr>
          <p:cNvPr id="7" name="Picture 6" descr="Icon&#10;&#10;Description automatically generated">
            <a:extLst>
              <a:ext uri="{FF2B5EF4-FFF2-40B4-BE49-F238E27FC236}">
                <a16:creationId xmlns:a16="http://schemas.microsoft.com/office/drawing/2014/main" id="{3571BE90-4854-4EEE-32DC-198FEB1B4F9A}"/>
              </a:ext>
            </a:extLst>
          </p:cNvPr>
          <p:cNvPicPr>
            <a:picLocks noChangeAspect="1"/>
          </p:cNvPicPr>
          <p:nvPr/>
        </p:nvPicPr>
        <p:blipFill>
          <a:blip r:embed="rId5"/>
          <a:stretch>
            <a:fillRect/>
          </a:stretch>
        </p:blipFill>
        <p:spPr>
          <a:xfrm>
            <a:off x="10420882" y="5311715"/>
            <a:ext cx="1145669" cy="547730"/>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Define concentration</a:t>
            </a:r>
          </a:p>
          <a:p>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Convert between cm</a:t>
            </a:r>
            <a:r>
              <a:rPr lang="en-US" sz="2400" baseline="30000" dirty="0">
                <a:latin typeface="Century Gothic" panose="020B0502020202020204" pitchFamily="34" charset="0"/>
              </a:rPr>
              <a:t>3</a:t>
            </a:r>
            <a:r>
              <a:rPr lang="en-US" sz="2400" dirty="0">
                <a:latin typeface="Century Gothic" panose="020B0502020202020204" pitchFamily="34" charset="0"/>
              </a:rPr>
              <a:t> and dm</a:t>
            </a:r>
            <a:r>
              <a:rPr lang="en-US" sz="2400" baseline="30000" dirty="0">
                <a:latin typeface="Century Gothic" panose="020B0502020202020204" pitchFamily="34" charset="0"/>
              </a:rPr>
              <a:t>3</a:t>
            </a:r>
            <a:endParaRPr lang="en-US" sz="2400" dirty="0">
              <a:latin typeface="Century Gothic" panose="020B0502020202020204" pitchFamily="34" charset="0"/>
            </a:endParaRP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Calculate concentration from a given mass and volume</a:t>
            </a:r>
          </a:p>
          <a:p>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10834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solute</a:t>
            </a:r>
          </a:p>
        </p:txBody>
      </p:sp>
      <p:sp>
        <p:nvSpPr>
          <p:cNvPr id="14" name="Rectangle 13">
            <a:extLst>
              <a:ext uri="{FF2B5EF4-FFF2-40B4-BE49-F238E27FC236}">
                <a16:creationId xmlns:a16="http://schemas.microsoft.com/office/drawing/2014/main" id="{A2C825F2-5973-4048-9A5C-E0A4E794080E}"/>
              </a:ext>
            </a:extLst>
          </p:cNvPr>
          <p:cNvSpPr/>
          <p:nvPr/>
        </p:nvSpPr>
        <p:spPr>
          <a:xfrm>
            <a:off x="5541043" y="4997292"/>
            <a:ext cx="2826580"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concentration</a:t>
            </a:r>
          </a:p>
        </p:txBody>
      </p:sp>
      <p:sp>
        <p:nvSpPr>
          <p:cNvPr id="6" name="Rectangle 5">
            <a:extLst>
              <a:ext uri="{FF2B5EF4-FFF2-40B4-BE49-F238E27FC236}">
                <a16:creationId xmlns:a16="http://schemas.microsoft.com/office/drawing/2014/main" id="{F4415590-7397-9082-FD03-C785D48692FC}"/>
              </a:ext>
            </a:extLst>
          </p:cNvPr>
          <p:cNvSpPr/>
          <p:nvPr/>
        </p:nvSpPr>
        <p:spPr>
          <a:xfrm>
            <a:off x="2004393" y="5007458"/>
            <a:ext cx="1710357"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mass</a:t>
            </a:r>
          </a:p>
        </p:txBody>
      </p:sp>
      <p:sp>
        <p:nvSpPr>
          <p:cNvPr id="7" name="Rectangle 6">
            <a:extLst>
              <a:ext uri="{FF2B5EF4-FFF2-40B4-BE49-F238E27FC236}">
                <a16:creationId xmlns:a16="http://schemas.microsoft.com/office/drawing/2014/main" id="{8F351BFD-E2B1-31B3-C107-5A322AE99B0A}"/>
              </a:ext>
            </a:extLst>
          </p:cNvPr>
          <p:cNvSpPr/>
          <p:nvPr/>
        </p:nvSpPr>
        <p:spPr>
          <a:xfrm>
            <a:off x="3771281" y="5002695"/>
            <a:ext cx="1710357" cy="69073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volume</a:t>
            </a:r>
          </a:p>
        </p:txBody>
      </p:sp>
      <p:sp>
        <p:nvSpPr>
          <p:cNvPr id="11" name="Rectangle 10">
            <a:extLst>
              <a:ext uri="{FF2B5EF4-FFF2-40B4-BE49-F238E27FC236}">
                <a16:creationId xmlns:a16="http://schemas.microsoft.com/office/drawing/2014/main" id="{1A25FDA9-8BCA-5B8B-691C-BED6903084ED}"/>
              </a:ext>
            </a:extLst>
          </p:cNvPr>
          <p:cNvSpPr/>
          <p:nvPr/>
        </p:nvSpPr>
        <p:spPr>
          <a:xfrm>
            <a:off x="4163694" y="5764696"/>
            <a:ext cx="2340624" cy="73962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solution</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3" name="Picture 2" descr="Graphical user interface, text, application&#10;&#10;Description automatically generated">
            <a:extLst>
              <a:ext uri="{FF2B5EF4-FFF2-40B4-BE49-F238E27FC236}">
                <a16:creationId xmlns:a16="http://schemas.microsoft.com/office/drawing/2014/main" id="{B2ADE1B5-F179-C752-B111-FBD48EBB603B}"/>
              </a:ext>
            </a:extLst>
          </p:cNvPr>
          <p:cNvPicPr>
            <a:picLocks noChangeAspect="1"/>
          </p:cNvPicPr>
          <p:nvPr/>
        </p:nvPicPr>
        <p:blipFill>
          <a:blip r:embed="rId3"/>
          <a:stretch>
            <a:fillRect/>
          </a:stretch>
        </p:blipFill>
        <p:spPr>
          <a:xfrm>
            <a:off x="6745857" y="4147594"/>
            <a:ext cx="4679829" cy="2624141"/>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24036" y="287872"/>
            <a:ext cx="8639844" cy="6370975"/>
          </a:xfrm>
          <a:prstGeom prst="rect">
            <a:avLst/>
          </a:prstGeom>
          <a:noFill/>
        </p:spPr>
        <p:txBody>
          <a:bodyPr wrap="square" rtlCol="0">
            <a:spAutoFit/>
          </a:bodyPr>
          <a:lstStyle/>
          <a:p>
            <a:r>
              <a:rPr lang="en-GB" sz="2400" b="1" dirty="0">
                <a:latin typeface="Century Gothic" panose="020B0502020202020204" pitchFamily="34" charset="0"/>
              </a:rPr>
              <a:t>Which is more concentrated?</a:t>
            </a:r>
          </a:p>
          <a:p>
            <a:endParaRPr lang="en-GB" sz="2400" b="1" dirty="0">
              <a:latin typeface="Century Gothic" panose="020B0502020202020204" pitchFamily="34" charset="0"/>
            </a:endParaRPr>
          </a:p>
          <a:p>
            <a:r>
              <a:rPr lang="en-GB" sz="2400" dirty="0">
                <a:latin typeface="Century Gothic" panose="020B0502020202020204" pitchFamily="34" charset="0"/>
              </a:rPr>
              <a:t>Purple juice is added to two glasses of water.</a:t>
            </a: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r>
              <a:rPr lang="en-GB" sz="2400" dirty="0">
                <a:latin typeface="Century Gothic" panose="020B0502020202020204" pitchFamily="34" charset="0"/>
              </a:rPr>
              <a:t>The concentration of a solution tells you how much </a:t>
            </a:r>
            <a:r>
              <a:rPr lang="en-GB" sz="2400" b="1" dirty="0">
                <a:latin typeface="Century Gothic" panose="020B0502020202020204" pitchFamily="34" charset="0"/>
              </a:rPr>
              <a:t>solute</a:t>
            </a:r>
            <a:r>
              <a:rPr lang="en-GB" sz="2400" dirty="0">
                <a:latin typeface="Century Gothic" panose="020B0502020202020204" pitchFamily="34" charset="0"/>
              </a:rPr>
              <a:t> is dissolved </a:t>
            </a:r>
            <a:r>
              <a:rPr lang="en-GB" sz="2400" b="1" dirty="0">
                <a:latin typeface="Century Gothic" panose="020B0502020202020204" pitchFamily="34" charset="0"/>
              </a:rPr>
              <a:t>in</a:t>
            </a:r>
            <a:r>
              <a:rPr lang="en-GB" sz="2400" dirty="0">
                <a:latin typeface="Century Gothic" panose="020B0502020202020204" pitchFamily="34" charset="0"/>
              </a:rPr>
              <a:t> </a:t>
            </a:r>
            <a:r>
              <a:rPr lang="en-GB" sz="2400" b="1" dirty="0">
                <a:latin typeface="Century Gothic" panose="020B0502020202020204" pitchFamily="34" charset="0"/>
              </a:rPr>
              <a:t>a given volume </a:t>
            </a:r>
            <a:r>
              <a:rPr lang="en-GB" sz="2400" dirty="0">
                <a:latin typeface="Century Gothic" panose="020B0502020202020204" pitchFamily="34" charset="0"/>
              </a:rPr>
              <a:t>of a </a:t>
            </a:r>
            <a:r>
              <a:rPr lang="en-GB" sz="2400" b="1" dirty="0">
                <a:latin typeface="Century Gothic" panose="020B0502020202020204" pitchFamily="34" charset="0"/>
              </a:rPr>
              <a:t>solution</a:t>
            </a:r>
            <a:r>
              <a:rPr lang="en-GB" sz="2400" dirty="0">
                <a:latin typeface="Century Gothic" panose="020B0502020202020204" pitchFamily="34" charset="0"/>
              </a:rPr>
              <a:t>.</a:t>
            </a:r>
          </a:p>
          <a:p>
            <a:pPr marL="457200" indent="-457200">
              <a:buFont typeface="Arial" panose="020B0604020202020204" pitchFamily="34" charset="0"/>
              <a:buChar char="•"/>
            </a:pPr>
            <a:endParaRPr lang="en-GB" sz="2400" dirty="0">
              <a:latin typeface="Century Gothic" panose="020B0502020202020204" pitchFamily="34" charset="0"/>
            </a:endParaRPr>
          </a:p>
        </p:txBody>
      </p:sp>
      <p:sp>
        <p:nvSpPr>
          <p:cNvPr id="4" name="Can 3">
            <a:extLst>
              <a:ext uri="{FF2B5EF4-FFF2-40B4-BE49-F238E27FC236}">
                <a16:creationId xmlns:a16="http://schemas.microsoft.com/office/drawing/2014/main" id="{CF4496FD-8C46-2694-1673-02CA99754B82}"/>
              </a:ext>
            </a:extLst>
          </p:cNvPr>
          <p:cNvSpPr/>
          <p:nvPr/>
        </p:nvSpPr>
        <p:spPr>
          <a:xfrm>
            <a:off x="2358189" y="2855496"/>
            <a:ext cx="2326106" cy="2069430"/>
          </a:xfrm>
          <a:prstGeom prst="can">
            <a:avLst>
              <a:gd name="adj" fmla="val 26451"/>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an 4">
            <a:extLst>
              <a:ext uri="{FF2B5EF4-FFF2-40B4-BE49-F238E27FC236}">
                <a16:creationId xmlns:a16="http://schemas.microsoft.com/office/drawing/2014/main" id="{DFA2CA27-4185-0948-B686-692E9303308D}"/>
              </a:ext>
            </a:extLst>
          </p:cNvPr>
          <p:cNvSpPr/>
          <p:nvPr/>
        </p:nvSpPr>
        <p:spPr>
          <a:xfrm>
            <a:off x="2342147" y="1925052"/>
            <a:ext cx="2342148" cy="2999874"/>
          </a:xfrm>
          <a:prstGeom prst="ca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an 5">
            <a:extLst>
              <a:ext uri="{FF2B5EF4-FFF2-40B4-BE49-F238E27FC236}">
                <a16:creationId xmlns:a16="http://schemas.microsoft.com/office/drawing/2014/main" id="{BC088A84-932B-BD43-9C86-3A0C5BB21BAF}"/>
              </a:ext>
            </a:extLst>
          </p:cNvPr>
          <p:cNvSpPr/>
          <p:nvPr/>
        </p:nvSpPr>
        <p:spPr>
          <a:xfrm>
            <a:off x="5686926" y="2847475"/>
            <a:ext cx="2326106" cy="2069430"/>
          </a:xfrm>
          <a:prstGeom prst="can">
            <a:avLst>
              <a:gd name="adj" fmla="val 26451"/>
            </a:avLst>
          </a:prstGeom>
          <a:solidFill>
            <a:srgbClr val="7030A0">
              <a:alpha val="4012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an 7">
            <a:extLst>
              <a:ext uri="{FF2B5EF4-FFF2-40B4-BE49-F238E27FC236}">
                <a16:creationId xmlns:a16="http://schemas.microsoft.com/office/drawing/2014/main" id="{C9636EF8-BC4B-4F96-595F-703D4C189358}"/>
              </a:ext>
            </a:extLst>
          </p:cNvPr>
          <p:cNvSpPr/>
          <p:nvPr/>
        </p:nvSpPr>
        <p:spPr>
          <a:xfrm>
            <a:off x="5670884" y="1917031"/>
            <a:ext cx="2342148" cy="2999874"/>
          </a:xfrm>
          <a:prstGeom prst="ca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7515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4" end="14"/>
                                            </p:txEl>
                                          </p:spTgt>
                                        </p:tgtEl>
                                        <p:attrNameLst>
                                          <p:attrName>style.visibility</p:attrName>
                                        </p:attrNameLst>
                                      </p:cBhvr>
                                      <p:to>
                                        <p:strVal val="visible"/>
                                      </p:to>
                                    </p:set>
                                    <p:animEffect transition="in" filter="fade">
                                      <p:cBhvr>
                                        <p:cTn id="7" dur="500"/>
                                        <p:tgtEl>
                                          <p:spTgt spid="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7A2A2-8F73-F84D-8B30-36266D7B1F3E}"/>
              </a:ext>
            </a:extLst>
          </p:cNvPr>
          <p:cNvSpPr>
            <a:spLocks noGrp="1"/>
          </p:cNvSpPr>
          <p:nvPr>
            <p:ph type="title"/>
          </p:nvPr>
        </p:nvSpPr>
        <p:spPr>
          <a:xfrm>
            <a:off x="626264" y="0"/>
            <a:ext cx="10620000" cy="720000"/>
          </a:xfrm>
        </p:spPr>
        <p:txBody>
          <a:bodyPr/>
          <a:lstStyle/>
          <a:p>
            <a:r>
              <a:rPr lang="en-US">
                <a:latin typeface="Century Gothic" panose="020B0502020202020204" pitchFamily="34" charset="0"/>
              </a:rPr>
              <a:t>Volume</a:t>
            </a:r>
          </a:p>
        </p:txBody>
      </p:sp>
      <p:sp>
        <p:nvSpPr>
          <p:cNvPr id="3" name="TextBox 2">
            <a:extLst>
              <a:ext uri="{FF2B5EF4-FFF2-40B4-BE49-F238E27FC236}">
                <a16:creationId xmlns:a16="http://schemas.microsoft.com/office/drawing/2014/main" id="{B8B8CEE8-DAD9-1343-A9A3-DF38BD9351E1}"/>
              </a:ext>
            </a:extLst>
          </p:cNvPr>
          <p:cNvSpPr txBox="1"/>
          <p:nvPr/>
        </p:nvSpPr>
        <p:spPr>
          <a:xfrm>
            <a:off x="540000" y="1117600"/>
            <a:ext cx="10392589" cy="4524315"/>
          </a:xfrm>
          <a:prstGeom prst="rect">
            <a:avLst/>
          </a:prstGeom>
          <a:noFill/>
        </p:spPr>
        <p:txBody>
          <a:bodyPr wrap="none" rtlCol="0">
            <a:spAutoFit/>
          </a:bodyPr>
          <a:lstStyle/>
          <a:p>
            <a:r>
              <a:rPr lang="en-GB" sz="2400" dirty="0">
                <a:latin typeface="Century Gothic" panose="020B0502020202020204" pitchFamily="34" charset="0"/>
              </a:rPr>
              <a:t>Volume is the </a:t>
            </a:r>
            <a:r>
              <a:rPr lang="en-GB" sz="2400" b="1" dirty="0">
                <a:latin typeface="Century Gothic" panose="020B0502020202020204" pitchFamily="34" charset="0"/>
              </a:rPr>
              <a:t>amount of space </a:t>
            </a:r>
            <a:r>
              <a:rPr lang="en-GB" sz="2400" dirty="0">
                <a:latin typeface="Century Gothic" panose="020B0502020202020204" pitchFamily="34" charset="0"/>
              </a:rPr>
              <a:t>that a substance or object takes up. </a:t>
            </a:r>
          </a:p>
          <a:p>
            <a:endParaRPr lang="en-GB" sz="2400" dirty="0">
              <a:latin typeface="Century Gothic" panose="020B0502020202020204" pitchFamily="34" charset="0"/>
            </a:endParaRPr>
          </a:p>
          <a:p>
            <a:r>
              <a:rPr lang="en-GB" sz="2400" dirty="0">
                <a:latin typeface="Century Gothic" panose="020B0502020202020204" pitchFamily="34" charset="0"/>
              </a:rPr>
              <a:t>How many </a:t>
            </a:r>
            <a:r>
              <a:rPr lang="en-GB" sz="2400" b="1" dirty="0">
                <a:latin typeface="Century Gothic" panose="020B0502020202020204" pitchFamily="34" charset="0"/>
              </a:rPr>
              <a:t>units of volume </a:t>
            </a:r>
            <a:r>
              <a:rPr lang="en-GB" sz="2400" dirty="0">
                <a:latin typeface="Century Gothic" panose="020B0502020202020204" pitchFamily="34" charset="0"/>
              </a:rPr>
              <a:t>can you think of?</a:t>
            </a:r>
          </a:p>
          <a:p>
            <a:endParaRPr lang="en-GB" sz="2400" dirty="0">
              <a:latin typeface="Century Gothic" panose="020B0502020202020204" pitchFamily="34" charset="0"/>
            </a:endParaRPr>
          </a:p>
          <a:p>
            <a:r>
              <a:rPr lang="en-GB" sz="2400" b="1" dirty="0">
                <a:solidFill>
                  <a:schemeClr val="accent1"/>
                </a:solidFill>
                <a:latin typeface="Century Gothic" panose="020B0502020202020204" pitchFamily="34" charset="0"/>
              </a:rPr>
              <a:t>m</a:t>
            </a:r>
            <a:r>
              <a:rPr lang="en-GB" sz="2400" b="1" baseline="30000" dirty="0">
                <a:solidFill>
                  <a:schemeClr val="accent1"/>
                </a:solidFill>
                <a:latin typeface="Century Gothic" panose="020B0502020202020204" pitchFamily="34" charset="0"/>
              </a:rPr>
              <a:t>3 </a:t>
            </a:r>
            <a:r>
              <a:rPr lang="en-GB" sz="2400" dirty="0">
                <a:latin typeface="Century Gothic" panose="020B0502020202020204" pitchFamily="34" charset="0"/>
              </a:rPr>
              <a:t>(cubic metres)</a:t>
            </a:r>
            <a:endParaRPr lang="en-GB" sz="2400" baseline="30000" dirty="0">
              <a:latin typeface="Century Gothic" panose="020B0502020202020204" pitchFamily="34" charset="0"/>
            </a:endParaRPr>
          </a:p>
          <a:p>
            <a:r>
              <a:rPr lang="en-GB" sz="2400" b="1" dirty="0">
                <a:solidFill>
                  <a:schemeClr val="accent1"/>
                </a:solidFill>
                <a:latin typeface="Century Gothic" panose="020B0502020202020204" pitchFamily="34" charset="0"/>
              </a:rPr>
              <a:t>cm</a:t>
            </a:r>
            <a:r>
              <a:rPr lang="en-GB" sz="2400" b="1" baseline="30000" dirty="0">
                <a:solidFill>
                  <a:schemeClr val="accent1"/>
                </a:solidFill>
                <a:latin typeface="Century Gothic" panose="020B0502020202020204" pitchFamily="34" charset="0"/>
              </a:rPr>
              <a:t>3</a:t>
            </a:r>
            <a:r>
              <a:rPr lang="en-GB" sz="2400" baseline="30000" dirty="0">
                <a:latin typeface="Century Gothic" panose="020B0502020202020204" pitchFamily="34" charset="0"/>
              </a:rPr>
              <a:t> </a:t>
            </a:r>
            <a:r>
              <a:rPr lang="en-GB" sz="2400" dirty="0">
                <a:latin typeface="Century Gothic" panose="020B0502020202020204" pitchFamily="34" charset="0"/>
              </a:rPr>
              <a:t>(cubic centimetres)</a:t>
            </a:r>
          </a:p>
          <a:p>
            <a:r>
              <a:rPr lang="en-GB" sz="2400" b="1" dirty="0">
                <a:solidFill>
                  <a:schemeClr val="accent1"/>
                </a:solidFill>
                <a:latin typeface="Century Gothic" panose="020B0502020202020204" pitchFamily="34" charset="0"/>
              </a:rPr>
              <a:t>L</a:t>
            </a:r>
            <a:r>
              <a:rPr lang="en-GB" sz="2400" dirty="0">
                <a:latin typeface="Century Gothic" panose="020B0502020202020204" pitchFamily="34" charset="0"/>
              </a:rPr>
              <a:t> (Litres)</a:t>
            </a:r>
          </a:p>
          <a:p>
            <a:r>
              <a:rPr lang="en-GB" sz="2400" b="1" dirty="0">
                <a:solidFill>
                  <a:schemeClr val="accent1"/>
                </a:solidFill>
                <a:latin typeface="Century Gothic" panose="020B0502020202020204" pitchFamily="34" charset="0"/>
              </a:rPr>
              <a:t>mL</a:t>
            </a:r>
            <a:r>
              <a:rPr lang="en-GB" sz="2400" dirty="0">
                <a:latin typeface="Century Gothic" panose="020B0502020202020204" pitchFamily="34" charset="0"/>
              </a:rPr>
              <a:t> (millilitres)</a:t>
            </a:r>
          </a:p>
          <a:p>
            <a:endParaRPr lang="en-GB" sz="2400" dirty="0">
              <a:latin typeface="Century Gothic" panose="020B0502020202020204" pitchFamily="34" charset="0"/>
            </a:endParaRPr>
          </a:p>
          <a:p>
            <a:r>
              <a:rPr lang="en-GB" sz="2400" dirty="0">
                <a:latin typeface="Century Gothic" panose="020B0502020202020204" pitchFamily="34" charset="0"/>
              </a:rPr>
              <a:t>Scientists use a different unit of volume: </a:t>
            </a:r>
            <a:r>
              <a:rPr lang="en-GB" sz="2400" b="1" dirty="0">
                <a:solidFill>
                  <a:schemeClr val="accent1"/>
                </a:solidFill>
                <a:latin typeface="Century Gothic" panose="020B0502020202020204" pitchFamily="34" charset="0"/>
              </a:rPr>
              <a:t>dm</a:t>
            </a:r>
            <a:r>
              <a:rPr lang="en-GB" sz="2400" b="1" baseline="30000" dirty="0">
                <a:solidFill>
                  <a:schemeClr val="accent1"/>
                </a:solidFill>
                <a:latin typeface="Century Gothic" panose="020B0502020202020204" pitchFamily="34" charset="0"/>
              </a:rPr>
              <a:t>3 </a:t>
            </a:r>
            <a:r>
              <a:rPr lang="en-GB" sz="2400" dirty="0">
                <a:latin typeface="Century Gothic" panose="020B0502020202020204" pitchFamily="34" charset="0"/>
              </a:rPr>
              <a:t>(cubic</a:t>
            </a:r>
            <a:r>
              <a:rPr lang="en-GB" sz="2400" b="1" baseline="30000" dirty="0">
                <a:solidFill>
                  <a:schemeClr val="accent1"/>
                </a:solidFill>
                <a:latin typeface="Century Gothic" panose="020B0502020202020204" pitchFamily="34" charset="0"/>
              </a:rPr>
              <a:t> </a:t>
            </a:r>
            <a:r>
              <a:rPr lang="en-GB" sz="2400" dirty="0">
                <a:latin typeface="Century Gothic" panose="020B0502020202020204" pitchFamily="34" charset="0"/>
              </a:rPr>
              <a:t>decimetres)</a:t>
            </a:r>
          </a:p>
          <a:p>
            <a:endParaRPr lang="en-GB" sz="2400" b="1" dirty="0">
              <a:solidFill>
                <a:schemeClr val="accent1"/>
              </a:solidFill>
              <a:latin typeface="Century Gothic" panose="020B0502020202020204" pitchFamily="34" charset="0"/>
            </a:endParaRPr>
          </a:p>
          <a:p>
            <a:pPr algn="ctr"/>
            <a:r>
              <a:rPr lang="en-GB" sz="2400" b="1" dirty="0">
                <a:solidFill>
                  <a:schemeClr val="accent1"/>
                </a:solidFill>
                <a:latin typeface="Century Gothic" panose="020B0502020202020204" pitchFamily="34" charset="0"/>
              </a:rPr>
              <a:t>1 dm</a:t>
            </a:r>
            <a:r>
              <a:rPr lang="en-GB" sz="2400" b="1" baseline="30000" dirty="0">
                <a:solidFill>
                  <a:schemeClr val="accent1"/>
                </a:solidFill>
                <a:latin typeface="Century Gothic" panose="020B0502020202020204" pitchFamily="34" charset="0"/>
              </a:rPr>
              <a:t>3</a:t>
            </a:r>
            <a:r>
              <a:rPr lang="en-GB" sz="2400" b="1" dirty="0">
                <a:solidFill>
                  <a:schemeClr val="accent1"/>
                </a:solidFill>
                <a:latin typeface="Century Gothic" panose="020B0502020202020204" pitchFamily="34" charset="0"/>
              </a:rPr>
              <a:t> = 1 L = 1000 cm</a:t>
            </a:r>
            <a:r>
              <a:rPr lang="en-GB" sz="2400" b="1" baseline="30000" dirty="0">
                <a:solidFill>
                  <a:schemeClr val="accent1"/>
                </a:solidFill>
                <a:latin typeface="Century Gothic" panose="020B0502020202020204" pitchFamily="34" charset="0"/>
              </a:rPr>
              <a:t>3</a:t>
            </a:r>
            <a:endParaRPr lang="en-GB" sz="2400" b="1"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99100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C6A2672-1417-4147-9CBF-5486D0B9B0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DF14CD-FE4E-4B91-BA7F-219603BF8673}">
  <ds:schemaRefs>
    <ds:schemaRef ds:uri="http://purl.org/dc/elements/1.1/"/>
    <ds:schemaRef ds:uri="http://purl.org/dc/terms/"/>
    <ds:schemaRef ds:uri="http://purl.org/dc/dcmitype/"/>
    <ds:schemaRef ds:uri="e7f29ac3-c74a-46a7-9e80-ec6458dc319f"/>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9dd66dd2-dc2f-4e10-8286-f1da66314693"/>
  </ds:schemaRefs>
</ds:datastoreItem>
</file>

<file path=customXml/itemProps3.xml><?xml version="1.0" encoding="utf-8"?>
<ds:datastoreItem xmlns:ds="http://schemas.openxmlformats.org/officeDocument/2006/customXml" ds:itemID="{A5CE95B1-CCAD-4750-8F05-1DA9DDC39C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1458</TotalTime>
  <Words>6210</Words>
  <Application>Microsoft Macintosh PowerPoint</Application>
  <PresentationFormat>Widescreen</PresentationFormat>
  <Paragraphs>657</Paragraphs>
  <Slides>34</Slides>
  <Notes>26</Notes>
  <HiddenSlides>13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Cambria Math</vt:lpstr>
      <vt:lpstr>Century Gothic</vt:lpstr>
      <vt:lpstr>Georgia</vt:lpstr>
      <vt:lpstr>open-sans</vt:lpstr>
      <vt:lpstr>Wingdings</vt:lpstr>
      <vt:lpstr>1_B2.2.11 Feedback lesson</vt:lpstr>
      <vt:lpstr>Making this resource work for you</vt:lpstr>
      <vt:lpstr>PowerPoint Presentation</vt:lpstr>
      <vt:lpstr>PowerPoint Presentation</vt:lpstr>
      <vt:lpstr>PowerPoint Presentation</vt:lpstr>
      <vt:lpstr>C4.3.4</vt:lpstr>
      <vt:lpstr>PowerPoint Presentation</vt:lpstr>
      <vt:lpstr>This is the fix-it portion of the lesson</vt:lpstr>
      <vt:lpstr>PowerPoint Presentation</vt:lpstr>
      <vt:lpstr>Volume</vt:lpstr>
      <vt:lpstr>Concentration</vt:lpstr>
      <vt:lpstr>Converting between units of volume</vt:lpstr>
      <vt:lpstr>Sugar is added to hot water and stirred. After a while it can’t be seen anymore.   Choose the correct statements below.</vt:lpstr>
      <vt:lpstr>Which flask contains the most concentrated solution?</vt:lpstr>
      <vt:lpstr>PowerPoint Presentation</vt:lpstr>
      <vt:lpstr>PowerPoint Presentation</vt:lpstr>
      <vt:lpstr>160 g of sodium hydroxide is used to make 300 cm3 of solution.    What is the concentration?</vt:lpstr>
      <vt:lpstr>Discuss with your partner how you should solve this question.  Work together to find the answer.  Some glucose was dissolved in 500 cm3 of water.  The concentration of the solution was 5 g/dm3.   What mass of glucose was dissolved in the solution?</vt:lpstr>
      <vt:lpstr>True or false?</vt:lpstr>
      <vt:lpstr>Drill</vt:lpstr>
      <vt:lpstr>Drill answers</vt:lpstr>
      <vt:lpstr>I: Calculating concentration</vt:lpstr>
      <vt:lpstr>We: Concentration, mass and volume</vt:lpstr>
      <vt:lpstr>PowerPoint Presentation</vt:lpstr>
      <vt:lpstr>Activity: Unit conversions</vt:lpstr>
      <vt:lpstr>Answers</vt:lpstr>
      <vt:lpstr>Answers</vt:lpstr>
      <vt:lpstr>Activity</vt:lpstr>
      <vt:lpstr>Answers</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119</cp:revision>
  <dcterms:created xsi:type="dcterms:W3CDTF">2019-03-21T11:24:14Z</dcterms:created>
  <dcterms:modified xsi:type="dcterms:W3CDTF">2025-02-03T13:26:35Z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